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7" r:id="rId2"/>
    <p:sldId id="264" r:id="rId3"/>
    <p:sldId id="270" r:id="rId4"/>
    <p:sldId id="258" r:id="rId5"/>
    <p:sldId id="268" r:id="rId6"/>
    <p:sldId id="260" r:id="rId7"/>
    <p:sldId id="261" r:id="rId8"/>
    <p:sldId id="276" r:id="rId9"/>
    <p:sldId id="262" r:id="rId10"/>
    <p:sldId id="263" r:id="rId11"/>
    <p:sldId id="271" r:id="rId12"/>
    <p:sldId id="272" r:id="rId13"/>
    <p:sldId id="273" r:id="rId14"/>
    <p:sldId id="274" r:id="rId15"/>
    <p:sldId id="275" r:id="rId16"/>
    <p:sldId id="265" r:id="rId17"/>
    <p:sldId id="269" r:id="rId18"/>
    <p:sldId id="266"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onan Feng" initials="RF" lastIdx="1" clrIdx="0">
    <p:extLst>
      <p:ext uri="{19B8F6BF-5375-455C-9EA6-DF929625EA0E}">
        <p15:presenceInfo xmlns:p15="http://schemas.microsoft.com/office/powerpoint/2012/main" userId="Ruonan Fe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5"/>
  </p:normalViewPr>
  <p:slideViewPr>
    <p:cSldViewPr snapToGrid="0">
      <p:cViewPr varScale="1">
        <p:scale>
          <a:sx n="107" d="100"/>
          <a:sy n="107" d="100"/>
        </p:scale>
        <p:origin x="168"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043B86-6999-40E0-9678-23FC8B50F3C5}" type="datetimeFigureOut">
              <a:rPr lang="zh-CN" altLang="en-US" smtClean="0"/>
              <a:t>2018/12/10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AEAEE7-C5AC-4AA9-BF29-71352836B7EB}" type="slidenum">
              <a:rPr lang="zh-CN" altLang="en-US" smtClean="0"/>
              <a:t>‹#›</a:t>
            </a:fld>
            <a:endParaRPr lang="zh-CN" altLang="en-US"/>
          </a:p>
        </p:txBody>
      </p:sp>
    </p:spTree>
    <p:extLst>
      <p:ext uri="{BB962C8B-B14F-4D97-AF65-F5344CB8AC3E}">
        <p14:creationId xmlns:p14="http://schemas.microsoft.com/office/powerpoint/2010/main" val="1730484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Load data, develop web application on </a:t>
            </a:r>
            <a:r>
              <a:rPr lang="en-US" altLang="zh-CN" err="1"/>
              <a:t>heroku</a:t>
            </a:r>
            <a:endParaRPr lang="zh-CN" altLang="en-US"/>
          </a:p>
        </p:txBody>
      </p:sp>
      <p:sp>
        <p:nvSpPr>
          <p:cNvPr id="4" name="灯片编号占位符 3"/>
          <p:cNvSpPr>
            <a:spLocks noGrp="1"/>
          </p:cNvSpPr>
          <p:nvPr>
            <p:ph type="sldNum" sz="quarter" idx="5"/>
          </p:nvPr>
        </p:nvSpPr>
        <p:spPr/>
        <p:txBody>
          <a:bodyPr/>
          <a:lstStyle/>
          <a:p>
            <a:fld id="{4CAEAEE7-C5AC-4AA9-BF29-71352836B7EB}" type="slidenum">
              <a:rPr lang="zh-CN" altLang="en-US" smtClean="0"/>
              <a:t>4</a:t>
            </a:fld>
            <a:endParaRPr lang="zh-CN" altLang="en-US"/>
          </a:p>
        </p:txBody>
      </p:sp>
    </p:spTree>
    <p:extLst>
      <p:ext uri="{BB962C8B-B14F-4D97-AF65-F5344CB8AC3E}">
        <p14:creationId xmlns:p14="http://schemas.microsoft.com/office/powerpoint/2010/main" val="221313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Load data, develop web application on </a:t>
            </a:r>
            <a:r>
              <a:rPr lang="en-US" altLang="zh-CN" err="1"/>
              <a:t>heroku</a:t>
            </a:r>
            <a:endParaRPr lang="zh-CN" altLang="en-US"/>
          </a:p>
        </p:txBody>
      </p:sp>
      <p:sp>
        <p:nvSpPr>
          <p:cNvPr id="4" name="灯片编号占位符 3"/>
          <p:cNvSpPr>
            <a:spLocks noGrp="1"/>
          </p:cNvSpPr>
          <p:nvPr>
            <p:ph type="sldNum" sz="quarter" idx="5"/>
          </p:nvPr>
        </p:nvSpPr>
        <p:spPr/>
        <p:txBody>
          <a:bodyPr/>
          <a:lstStyle/>
          <a:p>
            <a:fld id="{4CAEAEE7-C5AC-4AA9-BF29-71352836B7EB}" type="slidenum">
              <a:rPr lang="zh-CN" altLang="en-US" smtClean="0"/>
              <a:t>5</a:t>
            </a:fld>
            <a:endParaRPr lang="zh-CN" altLang="en-US"/>
          </a:p>
        </p:txBody>
      </p:sp>
    </p:spTree>
    <p:extLst>
      <p:ext uri="{BB962C8B-B14F-4D97-AF65-F5344CB8AC3E}">
        <p14:creationId xmlns:p14="http://schemas.microsoft.com/office/powerpoint/2010/main" val="3766535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CAEAEE7-C5AC-4AA9-BF29-71352836B7EB}" type="slidenum">
              <a:rPr lang="zh-CN" altLang="en-US" smtClean="0"/>
              <a:t>18</a:t>
            </a:fld>
            <a:endParaRPr lang="zh-CN" altLang="en-US"/>
          </a:p>
        </p:txBody>
      </p:sp>
    </p:spTree>
    <p:extLst>
      <p:ext uri="{BB962C8B-B14F-4D97-AF65-F5344CB8AC3E}">
        <p14:creationId xmlns:p14="http://schemas.microsoft.com/office/powerpoint/2010/main" val="2020401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AEAEE7-C5AC-4AA9-BF29-71352836B7EB}" type="slidenum">
              <a:rPr lang="zh-CN" altLang="en-US" smtClean="0"/>
              <a:t>19</a:t>
            </a:fld>
            <a:endParaRPr lang="zh-CN" altLang="en-US"/>
          </a:p>
        </p:txBody>
      </p:sp>
    </p:spTree>
    <p:extLst>
      <p:ext uri="{BB962C8B-B14F-4D97-AF65-F5344CB8AC3E}">
        <p14:creationId xmlns:p14="http://schemas.microsoft.com/office/powerpoint/2010/main" val="2009042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601110F-1B76-8242-AE2F-5F83B5239CF8}"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BC786-02F2-434A-8334-C10171D857E9}" type="slidenum">
              <a:rPr lang="en-US" smtClean="0"/>
              <a:t>‹#›</a:t>
            </a:fld>
            <a:endParaRPr lang="en-US"/>
          </a:p>
        </p:txBody>
      </p:sp>
    </p:spTree>
    <p:extLst>
      <p:ext uri="{BB962C8B-B14F-4D97-AF65-F5344CB8AC3E}">
        <p14:creationId xmlns:p14="http://schemas.microsoft.com/office/powerpoint/2010/main" val="1774876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01110F-1B76-8242-AE2F-5F83B5239CF8}"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BC786-02F2-434A-8334-C10171D857E9}" type="slidenum">
              <a:rPr lang="en-US" smtClean="0"/>
              <a:t>‹#›</a:t>
            </a:fld>
            <a:endParaRPr lang="en-US"/>
          </a:p>
        </p:txBody>
      </p:sp>
    </p:spTree>
    <p:extLst>
      <p:ext uri="{BB962C8B-B14F-4D97-AF65-F5344CB8AC3E}">
        <p14:creationId xmlns:p14="http://schemas.microsoft.com/office/powerpoint/2010/main" val="512144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01110F-1B76-8242-AE2F-5F83B5239CF8}"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BC786-02F2-434A-8334-C10171D857E9}" type="slidenum">
              <a:rPr lang="en-US" smtClean="0"/>
              <a:t>‹#›</a:t>
            </a:fld>
            <a:endParaRPr lang="en-US"/>
          </a:p>
        </p:txBody>
      </p:sp>
    </p:spTree>
    <p:extLst>
      <p:ext uri="{BB962C8B-B14F-4D97-AF65-F5344CB8AC3E}">
        <p14:creationId xmlns:p14="http://schemas.microsoft.com/office/powerpoint/2010/main" val="504641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01110F-1B76-8242-AE2F-5F83B5239CF8}"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BC786-02F2-434A-8334-C10171D857E9}" type="slidenum">
              <a:rPr lang="en-US" smtClean="0"/>
              <a:t>‹#›</a:t>
            </a:fld>
            <a:endParaRPr lang="en-US"/>
          </a:p>
        </p:txBody>
      </p:sp>
    </p:spTree>
    <p:extLst>
      <p:ext uri="{BB962C8B-B14F-4D97-AF65-F5344CB8AC3E}">
        <p14:creationId xmlns:p14="http://schemas.microsoft.com/office/powerpoint/2010/main" val="1201246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01110F-1B76-8242-AE2F-5F83B5239CF8}" type="datetimeFigureOut">
              <a:rPr lang="en-US" smtClean="0"/>
              <a:t>12/10/18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FBC786-02F2-434A-8334-C10171D857E9}" type="slidenum">
              <a:rPr lang="en-US" smtClean="0"/>
              <a:t>‹#›</a:t>
            </a:fld>
            <a:endParaRPr lang="en-US"/>
          </a:p>
        </p:txBody>
      </p:sp>
    </p:spTree>
    <p:extLst>
      <p:ext uri="{BB962C8B-B14F-4D97-AF65-F5344CB8AC3E}">
        <p14:creationId xmlns:p14="http://schemas.microsoft.com/office/powerpoint/2010/main" val="861387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01110F-1B76-8242-AE2F-5F83B5239CF8}"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BC786-02F2-434A-8334-C10171D857E9}" type="slidenum">
              <a:rPr lang="en-US" smtClean="0"/>
              <a:t>‹#›</a:t>
            </a:fld>
            <a:endParaRPr lang="en-US"/>
          </a:p>
        </p:txBody>
      </p:sp>
    </p:spTree>
    <p:extLst>
      <p:ext uri="{BB962C8B-B14F-4D97-AF65-F5344CB8AC3E}">
        <p14:creationId xmlns:p14="http://schemas.microsoft.com/office/powerpoint/2010/main" val="1144548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01110F-1B76-8242-AE2F-5F83B5239CF8}" type="datetimeFigureOut">
              <a:rPr lang="en-US" smtClean="0"/>
              <a:t>12/10/18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FBC786-02F2-434A-8334-C10171D857E9}" type="slidenum">
              <a:rPr lang="en-US" smtClean="0"/>
              <a:t>‹#›</a:t>
            </a:fld>
            <a:endParaRPr lang="en-US"/>
          </a:p>
        </p:txBody>
      </p:sp>
    </p:spTree>
    <p:extLst>
      <p:ext uri="{BB962C8B-B14F-4D97-AF65-F5344CB8AC3E}">
        <p14:creationId xmlns:p14="http://schemas.microsoft.com/office/powerpoint/2010/main" val="142036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01110F-1B76-8242-AE2F-5F83B5239CF8}" type="datetimeFigureOut">
              <a:rPr lang="en-US" smtClean="0"/>
              <a:t>12/10/18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FBC786-02F2-434A-8334-C10171D857E9}" type="slidenum">
              <a:rPr lang="en-US" smtClean="0"/>
              <a:t>‹#›</a:t>
            </a:fld>
            <a:endParaRPr lang="en-US"/>
          </a:p>
        </p:txBody>
      </p:sp>
    </p:spTree>
    <p:extLst>
      <p:ext uri="{BB962C8B-B14F-4D97-AF65-F5344CB8AC3E}">
        <p14:creationId xmlns:p14="http://schemas.microsoft.com/office/powerpoint/2010/main" val="725361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1110F-1B76-8242-AE2F-5F83B5239CF8}" type="datetimeFigureOut">
              <a:rPr lang="en-US" smtClean="0"/>
              <a:t>12/10/18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0FBC786-02F2-434A-8334-C10171D857E9}" type="slidenum">
              <a:rPr lang="en-US" smtClean="0"/>
              <a:t>‹#›</a:t>
            </a:fld>
            <a:endParaRPr lang="en-US"/>
          </a:p>
        </p:txBody>
      </p:sp>
    </p:spTree>
    <p:extLst>
      <p:ext uri="{BB962C8B-B14F-4D97-AF65-F5344CB8AC3E}">
        <p14:creationId xmlns:p14="http://schemas.microsoft.com/office/powerpoint/2010/main" val="2032911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01110F-1B76-8242-AE2F-5F83B5239CF8}"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BC786-02F2-434A-8334-C10171D857E9}" type="slidenum">
              <a:rPr lang="en-US" smtClean="0"/>
              <a:t>‹#›</a:t>
            </a:fld>
            <a:endParaRPr lang="en-US"/>
          </a:p>
        </p:txBody>
      </p:sp>
    </p:spTree>
    <p:extLst>
      <p:ext uri="{BB962C8B-B14F-4D97-AF65-F5344CB8AC3E}">
        <p14:creationId xmlns:p14="http://schemas.microsoft.com/office/powerpoint/2010/main" val="678118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01110F-1B76-8242-AE2F-5F83B5239CF8}" type="datetimeFigureOut">
              <a:rPr lang="en-US" smtClean="0"/>
              <a:t>12/10/18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FBC786-02F2-434A-8334-C10171D857E9}" type="slidenum">
              <a:rPr lang="en-US" smtClean="0"/>
              <a:t>‹#›</a:t>
            </a:fld>
            <a:endParaRPr lang="en-US"/>
          </a:p>
        </p:txBody>
      </p:sp>
    </p:spTree>
    <p:extLst>
      <p:ext uri="{BB962C8B-B14F-4D97-AF65-F5344CB8AC3E}">
        <p14:creationId xmlns:p14="http://schemas.microsoft.com/office/powerpoint/2010/main" val="434587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1110F-1B76-8242-AE2F-5F83B5239CF8}" type="datetimeFigureOut">
              <a:rPr lang="en-US" smtClean="0"/>
              <a:t>12/10/18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FBC786-02F2-434A-8334-C10171D857E9}" type="slidenum">
              <a:rPr lang="en-US" smtClean="0"/>
              <a:t>‹#›</a:t>
            </a:fld>
            <a:endParaRPr lang="en-US"/>
          </a:p>
        </p:txBody>
      </p:sp>
    </p:spTree>
    <p:extLst>
      <p:ext uri="{BB962C8B-B14F-4D97-AF65-F5344CB8AC3E}">
        <p14:creationId xmlns:p14="http://schemas.microsoft.com/office/powerpoint/2010/main" val="744895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cs542-dota2.herokuapp.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dotamax.com/ite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esportsearnings.com/tournament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EA498A4-1DAA-4305-B833-74212C7E0D4C}"/>
              </a:ext>
            </a:extLst>
          </p:cNvPr>
          <p:cNvPicPr>
            <a:picLocks noChangeAspect="1"/>
          </p:cNvPicPr>
          <p:nvPr/>
        </p:nvPicPr>
        <p:blipFill>
          <a:blip r:embed="rId2"/>
          <a:stretch>
            <a:fillRect/>
          </a:stretch>
        </p:blipFill>
        <p:spPr>
          <a:xfrm>
            <a:off x="-3214365" y="0"/>
            <a:ext cx="18188609" cy="6858000"/>
          </a:xfrm>
          <a:prstGeom prst="rect">
            <a:avLst/>
          </a:prstGeom>
          <a:solidFill>
            <a:schemeClr val="tx2">
              <a:lumMod val="75000"/>
            </a:schemeClr>
          </a:solidFill>
        </p:spPr>
      </p:pic>
      <p:sp>
        <p:nvSpPr>
          <p:cNvPr id="9" name="Rectangle 3">
            <a:extLst>
              <a:ext uri="{FF2B5EF4-FFF2-40B4-BE49-F238E27FC236}">
                <a16:creationId xmlns:a16="http://schemas.microsoft.com/office/drawing/2014/main" id="{89FA877B-2B00-4FFF-9604-E7BF238887A5}"/>
              </a:ext>
            </a:extLst>
          </p:cNvPr>
          <p:cNvSpPr/>
          <p:nvPr/>
        </p:nvSpPr>
        <p:spPr>
          <a:xfrm>
            <a:off x="-833376" y="-358814"/>
            <a:ext cx="13426632" cy="7378861"/>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B3064C1-DAA9-456C-83EC-7328ED18EEEF}"/>
              </a:ext>
            </a:extLst>
          </p:cNvPr>
          <p:cNvSpPr>
            <a:spLocks noGrp="1"/>
          </p:cNvSpPr>
          <p:nvPr>
            <p:ph type="ctrTitle"/>
          </p:nvPr>
        </p:nvSpPr>
        <p:spPr>
          <a:xfrm>
            <a:off x="274853" y="1359774"/>
            <a:ext cx="10261600" cy="1746229"/>
          </a:xfrm>
        </p:spPr>
        <p:txBody>
          <a:bodyPr>
            <a:normAutofit/>
          </a:bodyPr>
          <a:lstStyle/>
          <a:p>
            <a:pPr algn="l"/>
            <a:r>
              <a:rPr lang="en-US" altLang="zh-CN" sz="11500">
                <a:ln w="22225">
                  <a:solidFill>
                    <a:schemeClr val="bg1"/>
                  </a:solidFill>
                  <a:miter lim="800000"/>
                </a:ln>
                <a:solidFill>
                  <a:schemeClr val="bg1"/>
                </a:solidFill>
                <a:effectLst>
                  <a:glow rad="139700">
                    <a:schemeClr val="accent4">
                      <a:satMod val="175000"/>
                      <a:alpha val="40000"/>
                    </a:schemeClr>
                  </a:glow>
                </a:effectLst>
                <a:latin typeface="Comic Sans MS" panose="030F0702030302020204" pitchFamily="66" charset="0"/>
              </a:rPr>
              <a:t>Dota2</a:t>
            </a:r>
            <a:endParaRPr lang="zh-CN" altLang="en-US" sz="11500">
              <a:ln w="22225">
                <a:solidFill>
                  <a:schemeClr val="bg1"/>
                </a:solidFill>
                <a:miter lim="800000"/>
              </a:ln>
              <a:solidFill>
                <a:schemeClr val="bg1"/>
              </a:solidFill>
              <a:effectLst>
                <a:glow rad="139700">
                  <a:schemeClr val="accent4">
                    <a:satMod val="175000"/>
                    <a:alpha val="40000"/>
                  </a:schemeClr>
                </a:glow>
              </a:effectLst>
              <a:latin typeface="Comic Sans MS" panose="030F0702030302020204" pitchFamily="66" charset="0"/>
            </a:endParaRPr>
          </a:p>
        </p:txBody>
      </p:sp>
      <p:sp>
        <p:nvSpPr>
          <p:cNvPr id="3" name="副标题 2">
            <a:extLst>
              <a:ext uri="{FF2B5EF4-FFF2-40B4-BE49-F238E27FC236}">
                <a16:creationId xmlns:a16="http://schemas.microsoft.com/office/drawing/2014/main" id="{55C19DDC-0B55-4D0C-800A-80F7BAA3A0CA}"/>
              </a:ext>
            </a:extLst>
          </p:cNvPr>
          <p:cNvSpPr>
            <a:spLocks noGrp="1"/>
          </p:cNvSpPr>
          <p:nvPr>
            <p:ph type="subTitle" idx="1"/>
          </p:nvPr>
        </p:nvSpPr>
        <p:spPr>
          <a:xfrm>
            <a:off x="1200160" y="3315248"/>
            <a:ext cx="10261600" cy="1202995"/>
          </a:xfrm>
        </p:spPr>
        <p:txBody>
          <a:bodyPr>
            <a:noAutofit/>
          </a:bodyPr>
          <a:lstStyle/>
          <a:p>
            <a:pPr algn="r"/>
            <a:r>
              <a:rPr lang="en-US" altLang="zh-CN" sz="9600">
                <a:ln w="22225">
                  <a:solidFill>
                    <a:schemeClr val="bg1"/>
                  </a:solidFill>
                  <a:miter lim="800000"/>
                </a:ln>
                <a:solidFill>
                  <a:schemeClr val="bg1"/>
                </a:solidFill>
                <a:effectLst>
                  <a:glow rad="139700">
                    <a:schemeClr val="accent4">
                      <a:satMod val="175000"/>
                      <a:alpha val="40000"/>
                    </a:schemeClr>
                  </a:glow>
                </a:effectLst>
                <a:latin typeface="Comic Sans MS" panose="030F0702030302020204" pitchFamily="66" charset="0"/>
                <a:ea typeface="+mj-ea"/>
                <a:cs typeface="+mj-cs"/>
              </a:rPr>
              <a:t>Database</a:t>
            </a:r>
            <a:endParaRPr lang="zh-CN" altLang="en-US" sz="9600">
              <a:ln w="22225">
                <a:solidFill>
                  <a:schemeClr val="bg1"/>
                </a:solidFill>
                <a:miter lim="800000"/>
              </a:ln>
              <a:solidFill>
                <a:schemeClr val="bg1"/>
              </a:solidFill>
              <a:effectLst>
                <a:glow rad="139700">
                  <a:schemeClr val="accent4">
                    <a:satMod val="175000"/>
                    <a:alpha val="40000"/>
                  </a:schemeClr>
                </a:glow>
              </a:effectLst>
              <a:latin typeface="Comic Sans MS" panose="030F0702030302020204" pitchFamily="66" charset="0"/>
              <a:ea typeface="+mj-ea"/>
              <a:cs typeface="+mj-cs"/>
            </a:endParaRPr>
          </a:p>
        </p:txBody>
      </p:sp>
      <p:sp>
        <p:nvSpPr>
          <p:cNvPr id="4" name="椭圆 3">
            <a:extLst>
              <a:ext uri="{FF2B5EF4-FFF2-40B4-BE49-F238E27FC236}">
                <a16:creationId xmlns:a16="http://schemas.microsoft.com/office/drawing/2014/main" id="{F660208D-3840-456C-BD5E-284BC006297D}"/>
              </a:ext>
            </a:extLst>
          </p:cNvPr>
          <p:cNvSpPr/>
          <p:nvPr/>
        </p:nvSpPr>
        <p:spPr>
          <a:xfrm>
            <a:off x="5494396" y="2310950"/>
            <a:ext cx="241769" cy="203455"/>
          </a:xfrm>
          <a:prstGeom prst="ellipse">
            <a:avLst/>
          </a:prstGeom>
          <a:solidFill>
            <a:srgbClr val="FFFF00"/>
          </a:solidFill>
          <a:effectLst>
            <a:glow rad="228600">
              <a:schemeClr val="accent4">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6EBD990-0EED-4ECF-8E09-06B5D0DA1F94}"/>
              </a:ext>
            </a:extLst>
          </p:cNvPr>
          <p:cNvSpPr/>
          <p:nvPr/>
        </p:nvSpPr>
        <p:spPr>
          <a:xfrm>
            <a:off x="6169395" y="2310950"/>
            <a:ext cx="241769" cy="203455"/>
          </a:xfrm>
          <a:prstGeom prst="ellipse">
            <a:avLst/>
          </a:prstGeom>
          <a:solidFill>
            <a:srgbClr val="FFFF00"/>
          </a:solidFill>
          <a:effectLst>
            <a:glow rad="228600">
              <a:schemeClr val="accent4">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BFEB7B46-C352-C043-9FC1-499BDE6B68A8}"/>
              </a:ext>
            </a:extLst>
          </p:cNvPr>
          <p:cNvSpPr txBox="1"/>
          <p:nvPr/>
        </p:nvSpPr>
        <p:spPr>
          <a:xfrm>
            <a:off x="6176241" y="5139511"/>
            <a:ext cx="7607509" cy="1323439"/>
          </a:xfrm>
          <a:prstGeom prst="rect">
            <a:avLst/>
          </a:prstGeom>
          <a:noFill/>
        </p:spPr>
        <p:txBody>
          <a:bodyPr wrap="square" rtlCol="0">
            <a:spAutoFit/>
          </a:bodyPr>
          <a:lstStyle/>
          <a:p>
            <a:pPr algn="ctr"/>
            <a:r>
              <a:rPr lang="en-US" sz="2000" err="1">
                <a:solidFill>
                  <a:schemeClr val="bg1"/>
                </a:solidFill>
                <a:latin typeface="Georgia" panose="02040502050405020303" pitchFamily="18" charset="0"/>
                <a:cs typeface="Arial" panose="020B0604020202020204" pitchFamily="34" charset="0"/>
              </a:rPr>
              <a:t>Chengwei</a:t>
            </a:r>
            <a:r>
              <a:rPr lang="en-US" sz="2000">
                <a:solidFill>
                  <a:schemeClr val="bg1"/>
                </a:solidFill>
                <a:latin typeface="Georgia" panose="02040502050405020303" pitchFamily="18" charset="0"/>
                <a:cs typeface="Arial" panose="020B0604020202020204" pitchFamily="34" charset="0"/>
              </a:rPr>
              <a:t> Ye</a:t>
            </a:r>
          </a:p>
          <a:p>
            <a:pPr algn="ctr"/>
            <a:r>
              <a:rPr lang="en-US" sz="2000">
                <a:solidFill>
                  <a:schemeClr val="bg1"/>
                </a:solidFill>
                <a:latin typeface="Georgia" panose="02040502050405020303" pitchFamily="18" charset="0"/>
                <a:cs typeface="Arial" panose="020B0604020202020204" pitchFamily="34" charset="0"/>
              </a:rPr>
              <a:t>Frank Egan</a:t>
            </a:r>
          </a:p>
          <a:p>
            <a:pPr algn="ctr"/>
            <a:r>
              <a:rPr lang="en-US" sz="2000" err="1">
                <a:solidFill>
                  <a:schemeClr val="bg1"/>
                </a:solidFill>
                <a:latin typeface="Georgia" panose="02040502050405020303" pitchFamily="18" charset="0"/>
                <a:cs typeface="Arial" panose="020B0604020202020204" pitchFamily="34" charset="0"/>
              </a:rPr>
              <a:t>Ruonan</a:t>
            </a:r>
            <a:r>
              <a:rPr lang="en-US" sz="2000">
                <a:solidFill>
                  <a:schemeClr val="bg1"/>
                </a:solidFill>
                <a:latin typeface="Georgia" panose="02040502050405020303" pitchFamily="18" charset="0"/>
                <a:cs typeface="Arial" panose="020B0604020202020204" pitchFamily="34" charset="0"/>
              </a:rPr>
              <a:t> Feng</a:t>
            </a:r>
          </a:p>
          <a:p>
            <a:pPr algn="ctr"/>
            <a:r>
              <a:rPr lang="en-US" sz="2000" err="1">
                <a:solidFill>
                  <a:schemeClr val="bg1"/>
                </a:solidFill>
                <a:latin typeface="Georgia" panose="02040502050405020303" pitchFamily="18" charset="0"/>
                <a:cs typeface="Arial" panose="020B0604020202020204" pitchFamily="34" charset="0"/>
              </a:rPr>
              <a:t>Xinting</a:t>
            </a:r>
            <a:r>
              <a:rPr lang="en-US" sz="2000">
                <a:solidFill>
                  <a:schemeClr val="bg1"/>
                </a:solidFill>
                <a:latin typeface="Georgia" panose="02040502050405020303" pitchFamily="18" charset="0"/>
                <a:cs typeface="Arial" panose="020B0604020202020204" pitchFamily="34" charset="0"/>
              </a:rPr>
              <a:t> Yao</a:t>
            </a:r>
          </a:p>
        </p:txBody>
      </p:sp>
    </p:spTree>
    <p:extLst>
      <p:ext uri="{BB962C8B-B14F-4D97-AF65-F5344CB8AC3E}">
        <p14:creationId xmlns:p14="http://schemas.microsoft.com/office/powerpoint/2010/main" val="149382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withEffect">
                                  <p:stCondLst>
                                    <p:cond delay="0"/>
                                  </p:stCondLst>
                                  <p:childTnLst>
                                    <p:animClr clrSpc="rgb" dir="cw">
                                      <p:cBhvr override="childStyle">
                                        <p:cTn id="6" dur="500" autoRev="1" fill="remove"/>
                                        <p:tgtEl>
                                          <p:spTgt spid="7"/>
                                        </p:tgtEl>
                                        <p:attrNameLst>
                                          <p:attrName>style.color</p:attrName>
                                        </p:attrNameLst>
                                      </p:cBhvr>
                                      <p:to>
                                        <a:srgbClr val="595959"/>
                                      </p:to>
                                    </p:animClr>
                                    <p:animClr clrSpc="rgb" dir="cw">
                                      <p:cBhvr>
                                        <p:cTn id="7" dur="500" autoRev="1" fill="remove"/>
                                        <p:tgtEl>
                                          <p:spTgt spid="7"/>
                                        </p:tgtEl>
                                        <p:attrNameLst>
                                          <p:attrName>fillcolor</p:attrName>
                                        </p:attrNameLst>
                                      </p:cBhvr>
                                      <p:to>
                                        <a:srgbClr val="595959"/>
                                      </p:to>
                                    </p:animClr>
                                    <p:set>
                                      <p:cBhvr>
                                        <p:cTn id="8" dur="500" autoRev="1" fill="remove"/>
                                        <p:tgtEl>
                                          <p:spTgt spid="7"/>
                                        </p:tgtEl>
                                        <p:attrNameLst>
                                          <p:attrName>fill.type</p:attrName>
                                        </p:attrNameLst>
                                      </p:cBhvr>
                                      <p:to>
                                        <p:strVal val="solid"/>
                                      </p:to>
                                    </p:set>
                                    <p:set>
                                      <p:cBhvr>
                                        <p:cTn id="9" dur="500" autoRev="1" fill="remove"/>
                                        <p:tgtEl>
                                          <p:spTgt spid="7"/>
                                        </p:tgtEl>
                                        <p:attrNameLst>
                                          <p:attrName>fill.on</p:attrName>
                                        </p:attrNameLst>
                                      </p:cBhvr>
                                      <p:to>
                                        <p:strVal val="true"/>
                                      </p:to>
                                    </p:set>
                                  </p:childTnLst>
                                </p:cTn>
                              </p:par>
                              <p:par>
                                <p:cTn id="10" presetID="27" presetClass="emph" presetSubtype="0" repeatCount="indefinite" fill="remove" grpId="0" nodeType="withEffect">
                                  <p:stCondLst>
                                    <p:cond delay="0"/>
                                  </p:stCondLst>
                                  <p:childTnLst>
                                    <p:animClr clrSpc="rgb" dir="cw">
                                      <p:cBhvr override="childStyle">
                                        <p:cTn id="11" dur="500" autoRev="1" fill="remove"/>
                                        <p:tgtEl>
                                          <p:spTgt spid="4"/>
                                        </p:tgtEl>
                                        <p:attrNameLst>
                                          <p:attrName>style.color</p:attrName>
                                        </p:attrNameLst>
                                      </p:cBhvr>
                                      <p:to>
                                        <a:srgbClr val="595959"/>
                                      </p:to>
                                    </p:animClr>
                                    <p:animClr clrSpc="rgb" dir="cw">
                                      <p:cBhvr>
                                        <p:cTn id="12" dur="500" autoRev="1" fill="remove"/>
                                        <p:tgtEl>
                                          <p:spTgt spid="4"/>
                                        </p:tgtEl>
                                        <p:attrNameLst>
                                          <p:attrName>fillcolor</p:attrName>
                                        </p:attrNameLst>
                                      </p:cBhvr>
                                      <p:to>
                                        <a:srgbClr val="595959"/>
                                      </p:to>
                                    </p:animClr>
                                    <p:set>
                                      <p:cBhvr>
                                        <p:cTn id="13" dur="500" autoRev="1" fill="remove"/>
                                        <p:tgtEl>
                                          <p:spTgt spid="4"/>
                                        </p:tgtEl>
                                        <p:attrNameLst>
                                          <p:attrName>fill.type</p:attrName>
                                        </p:attrNameLst>
                                      </p:cBhvr>
                                      <p:to>
                                        <p:strVal val="solid"/>
                                      </p:to>
                                    </p:set>
                                    <p:set>
                                      <p:cBhvr>
                                        <p:cTn id="14" dur="50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BED8E-7BEE-7C4B-8192-10D839363805}"/>
              </a:ext>
            </a:extLst>
          </p:cNvPr>
          <p:cNvSpPr/>
          <p:nvPr/>
        </p:nvSpPr>
        <p:spPr>
          <a:xfrm>
            <a:off x="0" y="-7121"/>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906905" y="849574"/>
            <a:ext cx="3880995"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Function &amp; View</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8" y="1536700"/>
            <a:ext cx="4132912" cy="5080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6CA68F-F860-40C4-887B-D85978D94069}"/>
              </a:ext>
            </a:extLst>
          </p:cNvPr>
          <p:cNvSpPr txBox="1"/>
          <p:nvPr/>
        </p:nvSpPr>
        <p:spPr>
          <a:xfrm>
            <a:off x="904430" y="2246120"/>
            <a:ext cx="1680673"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FFFFFF"/>
                </a:solidFill>
                <a:cs typeface="Calibri"/>
              </a:rPr>
              <a:t>Match</a:t>
            </a:r>
            <a:endParaRPr lang="en-US" sz="4400"/>
          </a:p>
        </p:txBody>
      </p:sp>
      <p:sp>
        <p:nvSpPr>
          <p:cNvPr id="10" name="TextBox 9">
            <a:extLst>
              <a:ext uri="{FF2B5EF4-FFF2-40B4-BE49-F238E27FC236}">
                <a16:creationId xmlns:a16="http://schemas.microsoft.com/office/drawing/2014/main" id="{AF6000F7-495E-4BA9-A537-92BA1AF5E6A1}"/>
              </a:ext>
            </a:extLst>
          </p:cNvPr>
          <p:cNvSpPr txBox="1"/>
          <p:nvPr/>
        </p:nvSpPr>
        <p:spPr>
          <a:xfrm>
            <a:off x="904429" y="3214642"/>
            <a:ext cx="1680673"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FFFFFF"/>
                </a:solidFill>
                <a:cs typeface="Calibri"/>
              </a:rPr>
              <a:t>User</a:t>
            </a:r>
          </a:p>
        </p:txBody>
      </p:sp>
      <p:sp>
        <p:nvSpPr>
          <p:cNvPr id="11" name="TextBox 10">
            <a:extLst>
              <a:ext uri="{FF2B5EF4-FFF2-40B4-BE49-F238E27FC236}">
                <a16:creationId xmlns:a16="http://schemas.microsoft.com/office/drawing/2014/main" id="{CE51C6FA-E3CC-41D2-97D1-142B8A2BEB48}"/>
              </a:ext>
            </a:extLst>
          </p:cNvPr>
          <p:cNvSpPr txBox="1"/>
          <p:nvPr/>
        </p:nvSpPr>
        <p:spPr>
          <a:xfrm>
            <a:off x="904429" y="4154680"/>
            <a:ext cx="1680673"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FFFFFF"/>
                </a:solidFill>
                <a:cs typeface="Calibri"/>
              </a:rPr>
              <a:t>Hero</a:t>
            </a:r>
          </a:p>
        </p:txBody>
      </p:sp>
      <p:sp>
        <p:nvSpPr>
          <p:cNvPr id="12" name="TextBox 11">
            <a:extLst>
              <a:ext uri="{FF2B5EF4-FFF2-40B4-BE49-F238E27FC236}">
                <a16:creationId xmlns:a16="http://schemas.microsoft.com/office/drawing/2014/main" id="{900D381F-D06A-4827-9808-EDBA7C49D583}"/>
              </a:ext>
            </a:extLst>
          </p:cNvPr>
          <p:cNvSpPr txBox="1"/>
          <p:nvPr/>
        </p:nvSpPr>
        <p:spPr>
          <a:xfrm>
            <a:off x="904429" y="5080474"/>
            <a:ext cx="1680673"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FFFFFF"/>
                </a:solidFill>
                <a:cs typeface="Calibri"/>
              </a:rPr>
              <a:t>Item</a:t>
            </a:r>
          </a:p>
        </p:txBody>
      </p:sp>
    </p:spTree>
    <p:extLst>
      <p:ext uri="{BB962C8B-B14F-4D97-AF65-F5344CB8AC3E}">
        <p14:creationId xmlns:p14="http://schemas.microsoft.com/office/powerpoint/2010/main" val="19045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BED8E-7BEE-7C4B-8192-10D839363805}"/>
              </a:ext>
            </a:extLst>
          </p:cNvPr>
          <p:cNvSpPr/>
          <p:nvPr/>
        </p:nvSpPr>
        <p:spPr>
          <a:xfrm>
            <a:off x="0" y="-7121"/>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906905" y="849574"/>
            <a:ext cx="3880995"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Function &amp; View</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8" y="1536700"/>
            <a:ext cx="4132912" cy="5080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6CA68F-F860-40C4-887B-D85978D94069}"/>
              </a:ext>
            </a:extLst>
          </p:cNvPr>
          <p:cNvSpPr txBox="1"/>
          <p:nvPr/>
        </p:nvSpPr>
        <p:spPr>
          <a:xfrm>
            <a:off x="904430" y="2246120"/>
            <a:ext cx="1680673"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rgbClr val="FFFFFF"/>
                </a:solidFill>
                <a:cs typeface="Calibri"/>
              </a:rPr>
              <a:t>Match</a:t>
            </a:r>
            <a:endParaRPr lang="en-US" sz="4400" dirty="0"/>
          </a:p>
        </p:txBody>
      </p:sp>
      <p:sp>
        <p:nvSpPr>
          <p:cNvPr id="4" name="TextBox 3">
            <a:extLst>
              <a:ext uri="{FF2B5EF4-FFF2-40B4-BE49-F238E27FC236}">
                <a16:creationId xmlns:a16="http://schemas.microsoft.com/office/drawing/2014/main" id="{05CF8433-CA6F-40C4-9ED1-91BAAF6AE2CD}"/>
              </a:ext>
            </a:extLst>
          </p:cNvPr>
          <p:cNvSpPr txBox="1"/>
          <p:nvPr/>
        </p:nvSpPr>
        <p:spPr>
          <a:xfrm>
            <a:off x="904454" y="3171661"/>
            <a:ext cx="5919313" cy="4001095"/>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000" dirty="0">
                <a:solidFill>
                  <a:schemeClr val="bg1"/>
                </a:solidFill>
                <a:cs typeface="Calibri"/>
              </a:rPr>
              <a:t>Winner</a:t>
            </a:r>
          </a:p>
          <a:p>
            <a:pPr marL="457200" indent="-457200">
              <a:lnSpc>
                <a:spcPct val="150000"/>
              </a:lnSpc>
              <a:buFont typeface="Arial" panose="020B0604020202020204" pitchFamily="34" charset="0"/>
              <a:buChar char="•"/>
            </a:pPr>
            <a:r>
              <a:rPr lang="en-US" altLang="zh-CN" sz="2000" dirty="0">
                <a:solidFill>
                  <a:schemeClr val="bg1"/>
                </a:solidFill>
                <a:cs typeface="Calibri"/>
              </a:rPr>
              <a:t>All players' kill, death, assist, </a:t>
            </a:r>
            <a:r>
              <a:rPr lang="en-US" altLang="zh-CN" sz="2000" dirty="0" err="1">
                <a:solidFill>
                  <a:schemeClr val="bg1"/>
                </a:solidFill>
                <a:cs typeface="Calibri"/>
              </a:rPr>
              <a:t>damage_to_hero</a:t>
            </a:r>
            <a:r>
              <a:rPr lang="en-US" altLang="zh-CN" sz="2000" dirty="0">
                <a:solidFill>
                  <a:schemeClr val="bg1"/>
                </a:solidFill>
                <a:cs typeface="Calibri"/>
              </a:rPr>
              <a:t>, </a:t>
            </a:r>
            <a:r>
              <a:rPr lang="en-US" altLang="zh-CN" sz="2000" dirty="0" err="1">
                <a:solidFill>
                  <a:schemeClr val="bg1"/>
                </a:solidFill>
                <a:cs typeface="Calibri"/>
              </a:rPr>
              <a:t>damage_to_tower</a:t>
            </a:r>
            <a:r>
              <a:rPr lang="en-US" altLang="zh-CN" sz="2000" dirty="0">
                <a:solidFill>
                  <a:schemeClr val="bg1"/>
                </a:solidFill>
                <a:cs typeface="Calibri"/>
              </a:rPr>
              <a:t>, win/lost</a:t>
            </a:r>
          </a:p>
          <a:p>
            <a:pPr marL="457200" indent="-457200">
              <a:lnSpc>
                <a:spcPct val="150000"/>
              </a:lnSpc>
              <a:buFont typeface="Arial" panose="020B0604020202020204" pitchFamily="34" charset="0"/>
              <a:buChar char="•"/>
            </a:pPr>
            <a:r>
              <a:rPr lang="en-US" altLang="zh-CN" sz="2000" dirty="0">
                <a:solidFill>
                  <a:schemeClr val="bg1"/>
                </a:solidFill>
                <a:cs typeface="Calibri"/>
              </a:rPr>
              <a:t>Information of a match : duration, </a:t>
            </a:r>
            <a:r>
              <a:rPr lang="en-US" altLang="zh-CN" sz="2000" dirty="0" err="1">
                <a:solidFill>
                  <a:schemeClr val="bg1"/>
                </a:solidFill>
                <a:cs typeface="Calibri"/>
              </a:rPr>
              <a:t>positive_votes</a:t>
            </a:r>
            <a:r>
              <a:rPr lang="en-US" altLang="zh-CN" sz="2000" dirty="0">
                <a:solidFill>
                  <a:schemeClr val="bg1"/>
                </a:solidFill>
                <a:cs typeface="Calibri"/>
              </a:rPr>
              <a:t>, </a:t>
            </a:r>
            <a:r>
              <a:rPr lang="en-US" altLang="zh-CN" sz="2000" dirty="0" err="1">
                <a:solidFill>
                  <a:schemeClr val="bg1"/>
                </a:solidFill>
                <a:cs typeface="Calibri"/>
              </a:rPr>
              <a:t>negative_votes</a:t>
            </a:r>
            <a:endParaRPr lang="en-US" altLang="zh-CN" sz="2000" dirty="0">
              <a:solidFill>
                <a:schemeClr val="bg1"/>
              </a:solidFill>
              <a:cs typeface="Calibri"/>
            </a:endParaRPr>
          </a:p>
          <a:p>
            <a:pPr marL="342900" indent="-342900">
              <a:lnSpc>
                <a:spcPct val="150000"/>
              </a:lnSpc>
              <a:buFont typeface="Arial" panose="020B0604020202020204" pitchFamily="34" charset="0"/>
              <a:buChar char="•"/>
            </a:pPr>
            <a:endParaRPr lang="en-US" sz="2800" dirty="0"/>
          </a:p>
          <a:p>
            <a:pPr marL="342900" indent="-342900">
              <a:lnSpc>
                <a:spcPct val="150000"/>
              </a:lnSpc>
              <a:buFont typeface="Arial" panose="020B0604020202020204" pitchFamily="34" charset="0"/>
              <a:buChar char="•"/>
            </a:pPr>
            <a:endParaRPr lang="en-US" sz="2800" dirty="0">
              <a:cs typeface="Calibri"/>
            </a:endParaRPr>
          </a:p>
          <a:p>
            <a:pPr marL="342900" indent="-342900">
              <a:buFont typeface="Arial" panose="020B0604020202020204" pitchFamily="34" charset="0"/>
              <a:buChar char="•"/>
            </a:pPr>
            <a:endParaRPr lang="en-US" sz="2000" dirty="0">
              <a:cs typeface="Calibri"/>
            </a:endParaRPr>
          </a:p>
        </p:txBody>
      </p:sp>
    </p:spTree>
    <p:extLst>
      <p:ext uri="{BB962C8B-B14F-4D97-AF65-F5344CB8AC3E}">
        <p14:creationId xmlns:p14="http://schemas.microsoft.com/office/powerpoint/2010/main" val="81305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BED8E-7BEE-7C4B-8192-10D839363805}"/>
              </a:ext>
            </a:extLst>
          </p:cNvPr>
          <p:cNvSpPr/>
          <p:nvPr/>
        </p:nvSpPr>
        <p:spPr>
          <a:xfrm>
            <a:off x="0" y="-7121"/>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906905" y="849574"/>
            <a:ext cx="3880995"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Function &amp; View</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8" y="1536700"/>
            <a:ext cx="4132912" cy="5080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F6000F7-495E-4BA9-A537-92BA1AF5E6A1}"/>
              </a:ext>
            </a:extLst>
          </p:cNvPr>
          <p:cNvSpPr txBox="1"/>
          <p:nvPr/>
        </p:nvSpPr>
        <p:spPr>
          <a:xfrm>
            <a:off x="904429" y="2189147"/>
            <a:ext cx="1680673"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FFFFFF"/>
                </a:solidFill>
                <a:cs typeface="Calibri"/>
              </a:rPr>
              <a:t>User</a:t>
            </a:r>
          </a:p>
        </p:txBody>
      </p:sp>
      <p:sp>
        <p:nvSpPr>
          <p:cNvPr id="2" name="TextBox 1">
            <a:extLst>
              <a:ext uri="{FF2B5EF4-FFF2-40B4-BE49-F238E27FC236}">
                <a16:creationId xmlns:a16="http://schemas.microsoft.com/office/drawing/2014/main" id="{72C6F14C-8D26-4606-BDB7-461B1F0263C4}"/>
              </a:ext>
            </a:extLst>
          </p:cNvPr>
          <p:cNvSpPr txBox="1"/>
          <p:nvPr/>
        </p:nvSpPr>
        <p:spPr>
          <a:xfrm>
            <a:off x="904454" y="3171661"/>
            <a:ext cx="7258153" cy="4462760"/>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000">
                <a:solidFill>
                  <a:schemeClr val="bg1"/>
                </a:solidFill>
                <a:cs typeface="Calibri"/>
              </a:rPr>
              <a:t>Win rate</a:t>
            </a:r>
          </a:p>
          <a:p>
            <a:pPr marL="457200" indent="-457200">
              <a:lnSpc>
                <a:spcPct val="150000"/>
              </a:lnSpc>
              <a:buFont typeface="Arial" panose="020B0604020202020204" pitchFamily="34" charset="0"/>
              <a:buChar char="•"/>
            </a:pPr>
            <a:r>
              <a:rPr lang="en-US" altLang="zh-CN" sz="2000">
                <a:solidFill>
                  <a:schemeClr val="bg1"/>
                </a:solidFill>
                <a:cs typeface="Calibri"/>
              </a:rPr>
              <a:t>Favorite hero and the corresponding win rate</a:t>
            </a:r>
          </a:p>
          <a:p>
            <a:pPr marL="457200" indent="-457200">
              <a:lnSpc>
                <a:spcPct val="150000"/>
              </a:lnSpc>
              <a:buFont typeface="Arial" panose="020B0604020202020204" pitchFamily="34" charset="0"/>
              <a:buChar char="•"/>
            </a:pPr>
            <a:r>
              <a:rPr lang="en-US" altLang="zh-CN" sz="2000">
                <a:solidFill>
                  <a:schemeClr val="bg1"/>
                </a:solidFill>
                <a:cs typeface="Calibri"/>
              </a:rPr>
              <a:t>Favorite item</a:t>
            </a:r>
          </a:p>
          <a:p>
            <a:pPr marL="457200" indent="-457200">
              <a:lnSpc>
                <a:spcPct val="150000"/>
              </a:lnSpc>
              <a:buFont typeface="Arial" panose="020B0604020202020204" pitchFamily="34" charset="0"/>
              <a:buChar char="•"/>
            </a:pPr>
            <a:r>
              <a:rPr lang="en-US" altLang="zh-CN" sz="2000">
                <a:solidFill>
                  <a:schemeClr val="bg1"/>
                </a:solidFill>
                <a:cs typeface="Calibri"/>
              </a:rPr>
              <a:t>All matches</a:t>
            </a:r>
          </a:p>
          <a:p>
            <a:pPr marL="457200" indent="-457200">
              <a:lnSpc>
                <a:spcPct val="150000"/>
              </a:lnSpc>
              <a:buFont typeface="Arial" panose="020B0604020202020204" pitchFamily="34" charset="0"/>
              <a:buChar char="•"/>
            </a:pPr>
            <a:r>
              <a:rPr lang="en-US" altLang="zh-CN" sz="2000">
                <a:solidFill>
                  <a:schemeClr val="bg1"/>
                </a:solidFill>
                <a:cs typeface="Calibri"/>
              </a:rPr>
              <a:t>All teammates</a:t>
            </a:r>
          </a:p>
          <a:p>
            <a:pPr marL="457200" indent="-457200">
              <a:lnSpc>
                <a:spcPct val="150000"/>
              </a:lnSpc>
              <a:buFont typeface="Arial" panose="020B0604020202020204" pitchFamily="34" charset="0"/>
              <a:buChar char="•"/>
            </a:pPr>
            <a:r>
              <a:rPr lang="en-US" altLang="zh-CN" sz="2000">
                <a:solidFill>
                  <a:schemeClr val="bg1"/>
                </a:solidFill>
                <a:cs typeface="Calibri"/>
              </a:rPr>
              <a:t>Performance: kill, death, assist, deny, </a:t>
            </a:r>
            <a:r>
              <a:rPr lang="en-US" altLang="zh-CN" sz="2000" err="1">
                <a:solidFill>
                  <a:schemeClr val="bg1"/>
                </a:solidFill>
                <a:cs typeface="Calibri"/>
              </a:rPr>
              <a:t>first_blood_time</a:t>
            </a:r>
          </a:p>
          <a:p>
            <a:pPr marL="342900" indent="-342900">
              <a:lnSpc>
                <a:spcPct val="150000"/>
              </a:lnSpc>
              <a:buFont typeface="Arial" panose="020B0604020202020204" pitchFamily="34" charset="0"/>
              <a:buChar char="•"/>
            </a:pPr>
            <a:endParaRPr lang="en-US" sz="2800">
              <a:cs typeface="Calibri"/>
            </a:endParaRPr>
          </a:p>
          <a:p>
            <a:pPr marL="342900" indent="-342900">
              <a:lnSpc>
                <a:spcPct val="150000"/>
              </a:lnSpc>
              <a:buFont typeface="Arial" panose="020B0604020202020204" pitchFamily="34" charset="0"/>
              <a:buChar char="•"/>
            </a:pPr>
            <a:endParaRPr lang="en-US" sz="2800">
              <a:cs typeface="Calibri"/>
            </a:endParaRPr>
          </a:p>
          <a:p>
            <a:pPr marL="342900" indent="-342900">
              <a:buFont typeface="Arial" panose="020B0604020202020204" pitchFamily="34" charset="0"/>
              <a:buChar char="•"/>
            </a:pPr>
            <a:endParaRPr lang="en-US" sz="2000">
              <a:cs typeface="Calibri"/>
            </a:endParaRPr>
          </a:p>
        </p:txBody>
      </p:sp>
    </p:spTree>
    <p:extLst>
      <p:ext uri="{BB962C8B-B14F-4D97-AF65-F5344CB8AC3E}">
        <p14:creationId xmlns:p14="http://schemas.microsoft.com/office/powerpoint/2010/main" val="4158566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BED8E-7BEE-7C4B-8192-10D839363805}"/>
              </a:ext>
            </a:extLst>
          </p:cNvPr>
          <p:cNvSpPr/>
          <p:nvPr/>
        </p:nvSpPr>
        <p:spPr>
          <a:xfrm>
            <a:off x="0" y="-7121"/>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906905" y="849574"/>
            <a:ext cx="3880995"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Function &amp; View</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8" y="1536700"/>
            <a:ext cx="4132912" cy="5080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F6000F7-495E-4BA9-A537-92BA1AF5E6A1}"/>
              </a:ext>
            </a:extLst>
          </p:cNvPr>
          <p:cNvSpPr txBox="1"/>
          <p:nvPr/>
        </p:nvSpPr>
        <p:spPr>
          <a:xfrm>
            <a:off x="904429" y="2189147"/>
            <a:ext cx="1680673"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FFFFFF"/>
                </a:solidFill>
                <a:cs typeface="Calibri"/>
              </a:rPr>
              <a:t>Hero</a:t>
            </a:r>
          </a:p>
        </p:txBody>
      </p:sp>
      <p:sp>
        <p:nvSpPr>
          <p:cNvPr id="2" name="TextBox 1">
            <a:extLst>
              <a:ext uri="{FF2B5EF4-FFF2-40B4-BE49-F238E27FC236}">
                <a16:creationId xmlns:a16="http://schemas.microsoft.com/office/drawing/2014/main" id="{72C6F14C-8D26-4606-BDB7-461B1F0263C4}"/>
              </a:ext>
            </a:extLst>
          </p:cNvPr>
          <p:cNvSpPr txBox="1"/>
          <p:nvPr/>
        </p:nvSpPr>
        <p:spPr>
          <a:xfrm>
            <a:off x="904454" y="2886801"/>
            <a:ext cx="7258153" cy="3077766"/>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000">
                <a:solidFill>
                  <a:schemeClr val="bg1"/>
                </a:solidFill>
                <a:cs typeface="Calibri"/>
              </a:rPr>
              <a:t>Fundamental information</a:t>
            </a:r>
          </a:p>
          <a:p>
            <a:pPr marL="457200" indent="-457200">
              <a:lnSpc>
                <a:spcPct val="150000"/>
              </a:lnSpc>
              <a:buFont typeface="Arial" panose="020B0604020202020204" pitchFamily="34" charset="0"/>
              <a:buChar char="•"/>
            </a:pPr>
            <a:r>
              <a:rPr lang="en-US" altLang="zh-CN" sz="2000">
                <a:solidFill>
                  <a:schemeClr val="bg1"/>
                </a:solidFill>
                <a:cs typeface="Calibri"/>
              </a:rPr>
              <a:t>Average performance of a specific hero</a:t>
            </a:r>
          </a:p>
          <a:p>
            <a:pPr marL="457200" indent="-457200">
              <a:lnSpc>
                <a:spcPct val="150000"/>
              </a:lnSpc>
              <a:buFont typeface="Arial" panose="020B0604020202020204" pitchFamily="34" charset="0"/>
              <a:buChar char="•"/>
            </a:pPr>
            <a:r>
              <a:rPr lang="en-US" altLang="zh-CN" sz="2000">
                <a:solidFill>
                  <a:schemeClr val="bg1"/>
                </a:solidFill>
                <a:cs typeface="Calibri"/>
              </a:rPr>
              <a:t>Pick rate and win rate</a:t>
            </a:r>
          </a:p>
          <a:p>
            <a:pPr marL="342900" indent="-342900">
              <a:lnSpc>
                <a:spcPct val="150000"/>
              </a:lnSpc>
              <a:buFont typeface="Arial" panose="020B0604020202020204" pitchFamily="34" charset="0"/>
              <a:buChar char="•"/>
            </a:pPr>
            <a:endParaRPr lang="en-US" sz="2800">
              <a:cs typeface="Calibri"/>
            </a:endParaRPr>
          </a:p>
          <a:p>
            <a:pPr marL="342900" indent="-342900">
              <a:lnSpc>
                <a:spcPct val="150000"/>
              </a:lnSpc>
              <a:buFont typeface="Arial" panose="020B0604020202020204" pitchFamily="34" charset="0"/>
              <a:buChar char="•"/>
            </a:pPr>
            <a:endParaRPr lang="en-US" sz="2800">
              <a:cs typeface="Calibri"/>
            </a:endParaRPr>
          </a:p>
          <a:p>
            <a:pPr marL="342900" indent="-342900">
              <a:buFont typeface="Arial" panose="020B0604020202020204" pitchFamily="34" charset="0"/>
              <a:buChar char="•"/>
            </a:pPr>
            <a:endParaRPr lang="en-US" sz="2000">
              <a:cs typeface="Calibri"/>
            </a:endParaRPr>
          </a:p>
        </p:txBody>
      </p:sp>
      <p:sp>
        <p:nvSpPr>
          <p:cNvPr id="8" name="TextBox 7">
            <a:extLst>
              <a:ext uri="{FF2B5EF4-FFF2-40B4-BE49-F238E27FC236}">
                <a16:creationId xmlns:a16="http://schemas.microsoft.com/office/drawing/2014/main" id="{9A454E7F-5D84-4C66-8643-7F6FFCE8881D}"/>
              </a:ext>
            </a:extLst>
          </p:cNvPr>
          <p:cNvSpPr txBox="1"/>
          <p:nvPr/>
        </p:nvSpPr>
        <p:spPr>
          <a:xfrm>
            <a:off x="904428" y="4496511"/>
            <a:ext cx="1680673"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FFFFFF"/>
                </a:solidFill>
                <a:cs typeface="Calibri"/>
              </a:rPr>
              <a:t>Item</a:t>
            </a:r>
          </a:p>
        </p:txBody>
      </p:sp>
      <p:sp>
        <p:nvSpPr>
          <p:cNvPr id="11" name="TextBox 10">
            <a:extLst>
              <a:ext uri="{FF2B5EF4-FFF2-40B4-BE49-F238E27FC236}">
                <a16:creationId xmlns:a16="http://schemas.microsoft.com/office/drawing/2014/main" id="{471FED09-4B74-4FA3-9AF7-C2AF1DC1B677}"/>
              </a:ext>
            </a:extLst>
          </p:cNvPr>
          <p:cNvSpPr txBox="1"/>
          <p:nvPr/>
        </p:nvSpPr>
        <p:spPr>
          <a:xfrm>
            <a:off x="904453" y="5222651"/>
            <a:ext cx="7258153" cy="3077766"/>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000">
                <a:solidFill>
                  <a:schemeClr val="bg1"/>
                </a:solidFill>
                <a:cs typeface="Calibri"/>
              </a:rPr>
              <a:t>Fundamental information</a:t>
            </a:r>
          </a:p>
          <a:p>
            <a:pPr marL="457200" indent="-457200">
              <a:lnSpc>
                <a:spcPct val="150000"/>
              </a:lnSpc>
              <a:buFont typeface="Arial" panose="020B0604020202020204" pitchFamily="34" charset="0"/>
              <a:buChar char="•"/>
            </a:pPr>
            <a:r>
              <a:rPr lang="en-US" altLang="zh-CN" sz="2000">
                <a:solidFill>
                  <a:schemeClr val="bg1"/>
                </a:solidFill>
                <a:cs typeface="Calibri"/>
              </a:rPr>
              <a:t>Using frequency</a:t>
            </a:r>
          </a:p>
          <a:p>
            <a:pPr>
              <a:lnSpc>
                <a:spcPct val="150000"/>
              </a:lnSpc>
            </a:pPr>
            <a:endParaRPr lang="en-US" altLang="zh-CN" sz="2000">
              <a:solidFill>
                <a:schemeClr val="bg1"/>
              </a:solidFill>
              <a:cs typeface="Calibri"/>
            </a:endParaRPr>
          </a:p>
          <a:p>
            <a:pPr marL="342900" indent="-342900">
              <a:lnSpc>
                <a:spcPct val="150000"/>
              </a:lnSpc>
              <a:buFont typeface="Arial" panose="020B0604020202020204" pitchFamily="34" charset="0"/>
              <a:buChar char="•"/>
            </a:pPr>
            <a:endParaRPr lang="en-US" sz="2800">
              <a:cs typeface="Calibri"/>
            </a:endParaRPr>
          </a:p>
          <a:p>
            <a:pPr marL="342900" indent="-342900">
              <a:lnSpc>
                <a:spcPct val="150000"/>
              </a:lnSpc>
              <a:buFont typeface="Arial" panose="020B0604020202020204" pitchFamily="34" charset="0"/>
              <a:buChar char="•"/>
            </a:pPr>
            <a:endParaRPr lang="en-US" sz="2800">
              <a:cs typeface="Calibri"/>
            </a:endParaRPr>
          </a:p>
          <a:p>
            <a:pPr marL="342900" indent="-342900">
              <a:buFont typeface="Arial" panose="020B0604020202020204" pitchFamily="34" charset="0"/>
              <a:buChar char="•"/>
            </a:pPr>
            <a:endParaRPr lang="en-US" sz="2000">
              <a:cs typeface="Calibri"/>
            </a:endParaRPr>
          </a:p>
        </p:txBody>
      </p:sp>
    </p:spTree>
    <p:extLst>
      <p:ext uri="{BB962C8B-B14F-4D97-AF65-F5344CB8AC3E}">
        <p14:creationId xmlns:p14="http://schemas.microsoft.com/office/powerpoint/2010/main" val="3718165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BED8E-7BEE-7C4B-8192-10D839363805}"/>
              </a:ext>
            </a:extLst>
          </p:cNvPr>
          <p:cNvSpPr/>
          <p:nvPr/>
        </p:nvSpPr>
        <p:spPr>
          <a:xfrm>
            <a:off x="0" y="-7121"/>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906905" y="849574"/>
            <a:ext cx="3880995"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Function &amp; View</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8" y="1536700"/>
            <a:ext cx="4132912" cy="5080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990B5D0C-2B1D-44A0-9D3B-7BEE34894210}"/>
              </a:ext>
            </a:extLst>
          </p:cNvPr>
          <p:cNvPicPr>
            <a:picLocks noChangeAspect="1"/>
          </p:cNvPicPr>
          <p:nvPr/>
        </p:nvPicPr>
        <p:blipFill>
          <a:blip r:embed="rId2"/>
          <a:stretch>
            <a:fillRect/>
          </a:stretch>
        </p:blipFill>
        <p:spPr>
          <a:xfrm>
            <a:off x="629540" y="2081565"/>
            <a:ext cx="5962115" cy="4368420"/>
          </a:xfrm>
          <a:prstGeom prst="rect">
            <a:avLst/>
          </a:prstGeom>
        </p:spPr>
      </p:pic>
      <p:sp>
        <p:nvSpPr>
          <p:cNvPr id="13" name="TextBox 12">
            <a:extLst>
              <a:ext uri="{FF2B5EF4-FFF2-40B4-BE49-F238E27FC236}">
                <a16:creationId xmlns:a16="http://schemas.microsoft.com/office/drawing/2014/main" id="{6B3F6514-0445-413F-8A08-7A1BB57DCFAA}"/>
              </a:ext>
            </a:extLst>
          </p:cNvPr>
          <p:cNvSpPr txBox="1"/>
          <p:nvPr/>
        </p:nvSpPr>
        <p:spPr>
          <a:xfrm>
            <a:off x="7171368" y="4061848"/>
            <a:ext cx="3084958" cy="4462760"/>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5000">
                <a:solidFill>
                  <a:schemeClr val="bg1"/>
                </a:solidFill>
                <a:cs typeface="Calibri"/>
              </a:rPr>
              <a:t>7 Tables</a:t>
            </a:r>
          </a:p>
          <a:p>
            <a:pPr marL="457200" indent="-457200">
              <a:lnSpc>
                <a:spcPct val="150000"/>
              </a:lnSpc>
              <a:buFont typeface="Arial" panose="020B0604020202020204" pitchFamily="34" charset="0"/>
              <a:buChar char="•"/>
            </a:pPr>
            <a:r>
              <a:rPr lang="en-US" altLang="zh-CN" sz="5000">
                <a:solidFill>
                  <a:schemeClr val="bg1"/>
                </a:solidFill>
                <a:cs typeface="Calibri"/>
              </a:rPr>
              <a:t>13 Views</a:t>
            </a:r>
          </a:p>
          <a:p>
            <a:pPr>
              <a:lnSpc>
                <a:spcPct val="150000"/>
              </a:lnSpc>
            </a:pPr>
            <a:endParaRPr lang="en-US" altLang="zh-CN" sz="2000">
              <a:solidFill>
                <a:schemeClr val="bg1"/>
              </a:solidFill>
              <a:cs typeface="Calibri"/>
            </a:endParaRPr>
          </a:p>
          <a:p>
            <a:pPr marL="342900" indent="-342900">
              <a:lnSpc>
                <a:spcPct val="150000"/>
              </a:lnSpc>
              <a:buFont typeface="Arial" panose="020B0604020202020204" pitchFamily="34" charset="0"/>
              <a:buChar char="•"/>
            </a:pPr>
            <a:endParaRPr lang="en-US" sz="2800">
              <a:cs typeface="Calibri"/>
            </a:endParaRPr>
          </a:p>
          <a:p>
            <a:pPr marL="342900" indent="-342900">
              <a:lnSpc>
                <a:spcPct val="150000"/>
              </a:lnSpc>
              <a:buFont typeface="Arial" panose="020B0604020202020204" pitchFamily="34" charset="0"/>
              <a:buChar char="•"/>
            </a:pPr>
            <a:endParaRPr lang="en-US" sz="2800">
              <a:cs typeface="Calibri"/>
            </a:endParaRPr>
          </a:p>
          <a:p>
            <a:pPr marL="342900" indent="-342900">
              <a:buFont typeface="Arial" panose="020B0604020202020204" pitchFamily="34" charset="0"/>
              <a:buChar char="•"/>
            </a:pPr>
            <a:endParaRPr lang="en-US" sz="2000">
              <a:cs typeface="Calibri"/>
            </a:endParaRPr>
          </a:p>
        </p:txBody>
      </p:sp>
    </p:spTree>
    <p:extLst>
      <p:ext uri="{BB962C8B-B14F-4D97-AF65-F5344CB8AC3E}">
        <p14:creationId xmlns:p14="http://schemas.microsoft.com/office/powerpoint/2010/main" val="4094733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BED8E-7BEE-7C4B-8192-10D839363805}"/>
              </a:ext>
            </a:extLst>
          </p:cNvPr>
          <p:cNvSpPr/>
          <p:nvPr/>
        </p:nvSpPr>
        <p:spPr>
          <a:xfrm>
            <a:off x="0" y="896"/>
            <a:ext cx="1219200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000">
              <a:solidFill>
                <a:srgbClr val="FFFFFF"/>
              </a:solidFill>
              <a:cs typeface="Calibri"/>
            </a:endParaRPr>
          </a:p>
        </p:txBody>
      </p:sp>
      <p:sp>
        <p:nvSpPr>
          <p:cNvPr id="5" name="TextBox 4">
            <a:extLst>
              <a:ext uri="{FF2B5EF4-FFF2-40B4-BE49-F238E27FC236}">
                <a16:creationId xmlns:a16="http://schemas.microsoft.com/office/drawing/2014/main" id="{F2DE7067-9E3E-764E-B6F2-CB16FA8470C1}"/>
              </a:ext>
            </a:extLst>
          </p:cNvPr>
          <p:cNvSpPr txBox="1"/>
          <p:nvPr/>
        </p:nvSpPr>
        <p:spPr>
          <a:xfrm>
            <a:off x="906905" y="849574"/>
            <a:ext cx="5198471" cy="646331"/>
          </a:xfrm>
          <a:prstGeom prst="rect">
            <a:avLst/>
          </a:prstGeom>
          <a:noFill/>
        </p:spPr>
        <p:txBody>
          <a:bodyPr wrap="square" rtlCol="0" anchor="t">
            <a:spAutoFit/>
          </a:bodyPr>
          <a:lstStyle/>
          <a:p>
            <a:r>
              <a:rPr lang="en-US" sz="3600">
                <a:solidFill>
                  <a:schemeClr val="bg1"/>
                </a:solidFill>
                <a:latin typeface="Comic Sans MS" panose="030F0902030302020204" pitchFamily="66" charset="0"/>
              </a:rPr>
              <a:t>Function &amp; View</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8" y="1536700"/>
            <a:ext cx="4132912" cy="5080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F6000F7-495E-4BA9-A537-92BA1AF5E6A1}"/>
              </a:ext>
            </a:extLst>
          </p:cNvPr>
          <p:cNvSpPr txBox="1"/>
          <p:nvPr/>
        </p:nvSpPr>
        <p:spPr>
          <a:xfrm>
            <a:off x="626691" y="1968988"/>
            <a:ext cx="9727961"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FFFFFF"/>
                </a:solidFill>
                <a:cs typeface="Calibri"/>
              </a:rPr>
              <a:t># Find users' favorite item :</a:t>
            </a:r>
          </a:p>
          <a:p>
            <a:endParaRPr lang="en-US" sz="3000">
              <a:solidFill>
                <a:srgbClr val="FFFFFF"/>
              </a:solidFill>
              <a:cs typeface="Calibri"/>
            </a:endParaRPr>
          </a:p>
        </p:txBody>
      </p:sp>
      <p:pic>
        <p:nvPicPr>
          <p:cNvPr id="16" name="Picture 16" descr="A close up of a logo&#10;&#10;Description generated with high confidence">
            <a:extLst>
              <a:ext uri="{FF2B5EF4-FFF2-40B4-BE49-F238E27FC236}">
                <a16:creationId xmlns:a16="http://schemas.microsoft.com/office/drawing/2014/main" id="{ED1AC1A3-1DC3-4DBA-9475-D00330F55EB1}"/>
              </a:ext>
            </a:extLst>
          </p:cNvPr>
          <p:cNvPicPr>
            <a:picLocks noChangeAspect="1"/>
          </p:cNvPicPr>
          <p:nvPr/>
        </p:nvPicPr>
        <p:blipFill>
          <a:blip r:embed="rId2"/>
          <a:stretch>
            <a:fillRect/>
          </a:stretch>
        </p:blipFill>
        <p:spPr>
          <a:xfrm>
            <a:off x="620905" y="2791804"/>
            <a:ext cx="1101164" cy="1074993"/>
          </a:xfrm>
          <a:prstGeom prst="rect">
            <a:avLst/>
          </a:prstGeom>
        </p:spPr>
      </p:pic>
      <p:pic>
        <p:nvPicPr>
          <p:cNvPr id="18" name="Picture 18" descr="A close up of a logo&#10;&#10;Description generated with very high confidence">
            <a:extLst>
              <a:ext uri="{FF2B5EF4-FFF2-40B4-BE49-F238E27FC236}">
                <a16:creationId xmlns:a16="http://schemas.microsoft.com/office/drawing/2014/main" id="{1CDCC1CA-9AC1-4901-ABB4-E5AE17415299}"/>
              </a:ext>
            </a:extLst>
          </p:cNvPr>
          <p:cNvPicPr>
            <a:picLocks noChangeAspect="1"/>
          </p:cNvPicPr>
          <p:nvPr/>
        </p:nvPicPr>
        <p:blipFill>
          <a:blip r:embed="rId3"/>
          <a:stretch>
            <a:fillRect/>
          </a:stretch>
        </p:blipFill>
        <p:spPr>
          <a:xfrm>
            <a:off x="623309" y="4199458"/>
            <a:ext cx="925441" cy="937369"/>
          </a:xfrm>
          <a:prstGeom prst="rect">
            <a:avLst/>
          </a:prstGeom>
        </p:spPr>
      </p:pic>
      <p:pic>
        <p:nvPicPr>
          <p:cNvPr id="20" name="Picture 20">
            <a:extLst>
              <a:ext uri="{FF2B5EF4-FFF2-40B4-BE49-F238E27FC236}">
                <a16:creationId xmlns:a16="http://schemas.microsoft.com/office/drawing/2014/main" id="{DF23F616-90B6-4FF6-BF20-A34DB6EB87B7}"/>
              </a:ext>
            </a:extLst>
          </p:cNvPr>
          <p:cNvPicPr>
            <a:picLocks noChangeAspect="1"/>
          </p:cNvPicPr>
          <p:nvPr/>
        </p:nvPicPr>
        <p:blipFill>
          <a:blip r:embed="rId4"/>
          <a:stretch>
            <a:fillRect/>
          </a:stretch>
        </p:blipFill>
        <p:spPr>
          <a:xfrm>
            <a:off x="623577" y="5505361"/>
            <a:ext cx="910663" cy="903542"/>
          </a:xfrm>
          <a:prstGeom prst="rect">
            <a:avLst/>
          </a:prstGeom>
        </p:spPr>
      </p:pic>
      <p:sp>
        <p:nvSpPr>
          <p:cNvPr id="22" name="TextBox 21">
            <a:extLst>
              <a:ext uri="{FF2B5EF4-FFF2-40B4-BE49-F238E27FC236}">
                <a16:creationId xmlns:a16="http://schemas.microsoft.com/office/drawing/2014/main" id="{67EDE3C3-0AD0-4312-A8F3-BDFDEBDB88A4}"/>
              </a:ext>
            </a:extLst>
          </p:cNvPr>
          <p:cNvSpPr txBox="1"/>
          <p:nvPr/>
        </p:nvSpPr>
        <p:spPr>
          <a:xfrm>
            <a:off x="2050989" y="2695379"/>
            <a:ext cx="5056261" cy="164660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err="1">
                <a:solidFill>
                  <a:srgbClr val="FFFFFF"/>
                </a:solidFill>
                <a:cs typeface="Calibri"/>
              </a:rPr>
              <a:t>Steam_id</a:t>
            </a:r>
            <a:endParaRPr lang="en-US">
              <a:solidFill>
                <a:srgbClr val="FFFFFF"/>
              </a:solidFill>
              <a:cs typeface="Calibri"/>
            </a:endParaRPr>
          </a:p>
          <a:p>
            <a:pPr>
              <a:lnSpc>
                <a:spcPct val="150000"/>
              </a:lnSpc>
            </a:pPr>
            <a:r>
              <a:rPr lang="en-US" err="1">
                <a:solidFill>
                  <a:srgbClr val="FFFFFF"/>
                </a:solidFill>
                <a:cs typeface="Calibri"/>
              </a:rPr>
              <a:t>Match_id</a:t>
            </a:r>
          </a:p>
          <a:p>
            <a:pPr>
              <a:lnSpc>
                <a:spcPct val="150000"/>
              </a:lnSpc>
            </a:pPr>
            <a:r>
              <a:rPr lang="en-US" err="1">
                <a:solidFill>
                  <a:srgbClr val="FFFFFF"/>
                </a:solidFill>
                <a:cs typeface="Calibri"/>
              </a:rPr>
              <a:t>Player_slot</a:t>
            </a:r>
            <a:endParaRPr lang="en-US" sz="2000" err="1">
              <a:solidFill>
                <a:srgbClr val="FFFFFF"/>
              </a:solidFill>
              <a:cs typeface="Calibri"/>
            </a:endParaRPr>
          </a:p>
          <a:p>
            <a:endParaRPr lang="en-US" sz="2000">
              <a:solidFill>
                <a:srgbClr val="FFFFFF"/>
              </a:solidFill>
              <a:cs typeface="Calibri"/>
            </a:endParaRPr>
          </a:p>
        </p:txBody>
      </p:sp>
      <p:sp>
        <p:nvSpPr>
          <p:cNvPr id="23" name="TextBox 22">
            <a:extLst>
              <a:ext uri="{FF2B5EF4-FFF2-40B4-BE49-F238E27FC236}">
                <a16:creationId xmlns:a16="http://schemas.microsoft.com/office/drawing/2014/main" id="{AF080DA7-7E03-4AFA-AAD7-BB7D50C5A2F7}"/>
              </a:ext>
            </a:extLst>
          </p:cNvPr>
          <p:cNvSpPr txBox="1"/>
          <p:nvPr/>
        </p:nvSpPr>
        <p:spPr>
          <a:xfrm>
            <a:off x="2050988" y="4062705"/>
            <a:ext cx="5056261" cy="164660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err="1">
                <a:solidFill>
                  <a:srgbClr val="FFFFFF"/>
                </a:solidFill>
                <a:cs typeface="Calibri"/>
              </a:rPr>
              <a:t>Match_id</a:t>
            </a:r>
          </a:p>
          <a:p>
            <a:pPr>
              <a:lnSpc>
                <a:spcPct val="150000"/>
              </a:lnSpc>
            </a:pPr>
            <a:r>
              <a:rPr lang="en-US" err="1">
                <a:solidFill>
                  <a:srgbClr val="FFFFFF"/>
                </a:solidFill>
                <a:cs typeface="Calibri"/>
              </a:rPr>
              <a:t>Player_slot</a:t>
            </a:r>
            <a:endParaRPr lang="en-US" sz="2000" err="1">
              <a:solidFill>
                <a:srgbClr val="FFFFFF"/>
              </a:solidFill>
              <a:cs typeface="Calibri"/>
            </a:endParaRPr>
          </a:p>
          <a:p>
            <a:pPr>
              <a:lnSpc>
                <a:spcPct val="150000"/>
              </a:lnSpc>
            </a:pPr>
            <a:r>
              <a:rPr lang="en-US" err="1">
                <a:solidFill>
                  <a:srgbClr val="FFFFFF"/>
                </a:solidFill>
                <a:cs typeface="Calibri"/>
              </a:rPr>
              <a:t>Item_id</a:t>
            </a:r>
          </a:p>
          <a:p>
            <a:endParaRPr lang="en-US" sz="2000">
              <a:solidFill>
                <a:srgbClr val="FFFFFF"/>
              </a:solidFill>
              <a:cs typeface="Calibri"/>
            </a:endParaRPr>
          </a:p>
        </p:txBody>
      </p:sp>
      <p:sp>
        <p:nvSpPr>
          <p:cNvPr id="24" name="TextBox 23">
            <a:extLst>
              <a:ext uri="{FF2B5EF4-FFF2-40B4-BE49-F238E27FC236}">
                <a16:creationId xmlns:a16="http://schemas.microsoft.com/office/drawing/2014/main" id="{BED97796-D5BD-4A1C-9B19-C720DB76A0F3}"/>
              </a:ext>
            </a:extLst>
          </p:cNvPr>
          <p:cNvSpPr txBox="1"/>
          <p:nvPr/>
        </p:nvSpPr>
        <p:spPr>
          <a:xfrm>
            <a:off x="2050987" y="5458517"/>
            <a:ext cx="5056261" cy="123110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dirty="0" err="1">
                <a:solidFill>
                  <a:srgbClr val="FFFFFF"/>
                </a:solidFill>
                <a:cs typeface="Calibri"/>
              </a:rPr>
              <a:t>Item_id</a:t>
            </a:r>
            <a:endParaRPr lang="en-US" dirty="0">
              <a:cs typeface="Calibri"/>
            </a:endParaRPr>
          </a:p>
          <a:p>
            <a:pPr>
              <a:lnSpc>
                <a:spcPct val="150000"/>
              </a:lnSpc>
            </a:pPr>
            <a:r>
              <a:rPr lang="en-US" dirty="0" err="1">
                <a:solidFill>
                  <a:srgbClr val="FFFFFF"/>
                </a:solidFill>
                <a:cs typeface="Calibri"/>
              </a:rPr>
              <a:t>En_name</a:t>
            </a:r>
            <a:endParaRPr lang="en-US" dirty="0">
              <a:solidFill>
                <a:srgbClr val="FFFFFF"/>
              </a:solidFill>
              <a:cs typeface="Calibri"/>
            </a:endParaRPr>
          </a:p>
          <a:p>
            <a:endParaRPr lang="en-US" sz="2000" dirty="0">
              <a:solidFill>
                <a:srgbClr val="FFFFFF"/>
              </a:solidFill>
              <a:cs typeface="Calibri"/>
            </a:endParaRPr>
          </a:p>
        </p:txBody>
      </p:sp>
      <p:cxnSp>
        <p:nvCxnSpPr>
          <p:cNvPr id="28" name="Straight Arrow Connector 27">
            <a:extLst>
              <a:ext uri="{FF2B5EF4-FFF2-40B4-BE49-F238E27FC236}">
                <a16:creationId xmlns:a16="http://schemas.microsoft.com/office/drawing/2014/main" id="{17677166-464C-46B1-B875-C8B2E23D4EFF}"/>
              </a:ext>
            </a:extLst>
          </p:cNvPr>
          <p:cNvCxnSpPr/>
          <p:nvPr/>
        </p:nvCxnSpPr>
        <p:spPr>
          <a:xfrm>
            <a:off x="3260220" y="3374163"/>
            <a:ext cx="814699" cy="17094"/>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1B6E8127-B24B-429D-A213-BA39DB02BCD4}"/>
              </a:ext>
            </a:extLst>
          </p:cNvPr>
          <p:cNvCxnSpPr>
            <a:cxnSpLocks/>
          </p:cNvCxnSpPr>
          <p:nvPr/>
        </p:nvCxnSpPr>
        <p:spPr>
          <a:xfrm>
            <a:off x="3274462" y="3737359"/>
            <a:ext cx="814699" cy="17093"/>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2B3A3F7B-BE32-4AE0-A429-F331E02055BB}"/>
              </a:ext>
            </a:extLst>
          </p:cNvPr>
          <p:cNvCxnSpPr>
            <a:cxnSpLocks/>
          </p:cNvCxnSpPr>
          <p:nvPr/>
        </p:nvCxnSpPr>
        <p:spPr>
          <a:xfrm>
            <a:off x="3288705" y="4777097"/>
            <a:ext cx="814699" cy="17093"/>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0DDA6885-8420-4256-BD9A-84D7B9E59DFA}"/>
              </a:ext>
            </a:extLst>
          </p:cNvPr>
          <p:cNvCxnSpPr>
            <a:cxnSpLocks/>
          </p:cNvCxnSpPr>
          <p:nvPr/>
        </p:nvCxnSpPr>
        <p:spPr>
          <a:xfrm>
            <a:off x="5838200" y="4150406"/>
            <a:ext cx="814699" cy="17093"/>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6347966B-76CC-4293-9E39-4F2BC71494AA}"/>
              </a:ext>
            </a:extLst>
          </p:cNvPr>
          <p:cNvCxnSpPr>
            <a:cxnSpLocks/>
          </p:cNvCxnSpPr>
          <p:nvPr/>
        </p:nvCxnSpPr>
        <p:spPr>
          <a:xfrm>
            <a:off x="3274462" y="4385415"/>
            <a:ext cx="814699" cy="17093"/>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33" name="Straight Arrow Connector 32">
            <a:extLst>
              <a:ext uri="{FF2B5EF4-FFF2-40B4-BE49-F238E27FC236}">
                <a16:creationId xmlns:a16="http://schemas.microsoft.com/office/drawing/2014/main" id="{F108C036-3920-4A1C-8641-C0BAD97EC2C1}"/>
              </a:ext>
            </a:extLst>
          </p:cNvPr>
          <p:cNvCxnSpPr>
            <a:cxnSpLocks/>
          </p:cNvCxnSpPr>
          <p:nvPr/>
        </p:nvCxnSpPr>
        <p:spPr>
          <a:xfrm>
            <a:off x="3302949" y="5752742"/>
            <a:ext cx="3342828" cy="45578"/>
          </a:xfrm>
          <a:prstGeom prst="straightConnector1">
            <a:avLst/>
          </a:prstGeom>
        </p:spPr>
        <p:style>
          <a:lnRef idx="2">
            <a:schemeClr val="accent3"/>
          </a:lnRef>
          <a:fillRef idx="0">
            <a:schemeClr val="accent3"/>
          </a:fillRef>
          <a:effectRef idx="1">
            <a:schemeClr val="accent3"/>
          </a:effectRef>
          <a:fontRef idx="minor">
            <a:schemeClr val="tx1"/>
          </a:fontRef>
        </p:style>
      </p:cxnSp>
      <p:cxnSp>
        <p:nvCxnSpPr>
          <p:cNvPr id="34" name="Straight Arrow Connector 33">
            <a:extLst>
              <a:ext uri="{FF2B5EF4-FFF2-40B4-BE49-F238E27FC236}">
                <a16:creationId xmlns:a16="http://schemas.microsoft.com/office/drawing/2014/main" id="{AE50C68D-93C6-4390-9346-8FC6BFD7E033}"/>
              </a:ext>
            </a:extLst>
          </p:cNvPr>
          <p:cNvCxnSpPr>
            <a:cxnSpLocks/>
          </p:cNvCxnSpPr>
          <p:nvPr/>
        </p:nvCxnSpPr>
        <p:spPr>
          <a:xfrm>
            <a:off x="4064947" y="3381283"/>
            <a:ext cx="9971" cy="1398663"/>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35" name="TextBox 34">
            <a:extLst>
              <a:ext uri="{FF2B5EF4-FFF2-40B4-BE49-F238E27FC236}">
                <a16:creationId xmlns:a16="http://schemas.microsoft.com/office/drawing/2014/main" id="{4ADF9FF9-1759-4470-A858-67A2D1F86865}"/>
              </a:ext>
            </a:extLst>
          </p:cNvPr>
          <p:cNvSpPr txBox="1"/>
          <p:nvPr/>
        </p:nvSpPr>
        <p:spPr>
          <a:xfrm>
            <a:off x="3183306" y="3849060"/>
            <a:ext cx="5056261" cy="8156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rgbClr val="FFFFFF"/>
                </a:solidFill>
                <a:cs typeface="Calibri"/>
              </a:rPr>
              <a:t>Left join</a:t>
            </a:r>
          </a:p>
          <a:p>
            <a:endParaRPr lang="en-US" sz="2000">
              <a:solidFill>
                <a:srgbClr val="FFFFFF"/>
              </a:solidFill>
              <a:cs typeface="Calibri"/>
            </a:endParaRPr>
          </a:p>
        </p:txBody>
      </p:sp>
      <p:cxnSp>
        <p:nvCxnSpPr>
          <p:cNvPr id="36" name="Straight Arrow Connector 35">
            <a:extLst>
              <a:ext uri="{FF2B5EF4-FFF2-40B4-BE49-F238E27FC236}">
                <a16:creationId xmlns:a16="http://schemas.microsoft.com/office/drawing/2014/main" id="{936B5F7D-3BCF-407E-BD3D-3E94C37D6145}"/>
              </a:ext>
            </a:extLst>
          </p:cNvPr>
          <p:cNvCxnSpPr>
            <a:cxnSpLocks/>
          </p:cNvCxnSpPr>
          <p:nvPr/>
        </p:nvCxnSpPr>
        <p:spPr>
          <a:xfrm flipV="1">
            <a:off x="6635807" y="4160376"/>
            <a:ext cx="2852" cy="1613727"/>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37" name="TextBox 36">
            <a:extLst>
              <a:ext uri="{FF2B5EF4-FFF2-40B4-BE49-F238E27FC236}">
                <a16:creationId xmlns:a16="http://schemas.microsoft.com/office/drawing/2014/main" id="{B644F2D3-DFED-4062-B81F-94127612377F}"/>
              </a:ext>
            </a:extLst>
          </p:cNvPr>
          <p:cNvSpPr txBox="1"/>
          <p:nvPr/>
        </p:nvSpPr>
        <p:spPr>
          <a:xfrm>
            <a:off x="4928071" y="3870424"/>
            <a:ext cx="3204673" cy="8156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err="1">
                <a:solidFill>
                  <a:srgbClr val="FFFFFF"/>
                </a:solidFill>
                <a:cs typeface="Calibri"/>
              </a:rPr>
              <a:t>Item_id</a:t>
            </a:r>
          </a:p>
          <a:p>
            <a:endParaRPr lang="en-US" sz="2000">
              <a:solidFill>
                <a:srgbClr val="FFFFFF"/>
              </a:solidFill>
              <a:cs typeface="Calibri"/>
            </a:endParaRPr>
          </a:p>
        </p:txBody>
      </p:sp>
      <p:cxnSp>
        <p:nvCxnSpPr>
          <p:cNvPr id="38" name="Straight Arrow Connector 37">
            <a:extLst>
              <a:ext uri="{FF2B5EF4-FFF2-40B4-BE49-F238E27FC236}">
                <a16:creationId xmlns:a16="http://schemas.microsoft.com/office/drawing/2014/main" id="{A2CAFB2E-4E09-40DB-9A7A-C8DECD8F34FD}"/>
              </a:ext>
            </a:extLst>
          </p:cNvPr>
          <p:cNvCxnSpPr>
            <a:cxnSpLocks/>
          </p:cNvCxnSpPr>
          <p:nvPr/>
        </p:nvCxnSpPr>
        <p:spPr>
          <a:xfrm>
            <a:off x="4072069" y="4150404"/>
            <a:ext cx="814699" cy="17093"/>
          </a:xfrm>
          <a:prstGeom prst="straightConnector1">
            <a:avLst/>
          </a:prstGeom>
        </p:spPr>
        <p:style>
          <a:lnRef idx="2">
            <a:schemeClr val="accent3"/>
          </a:lnRef>
          <a:fillRef idx="0">
            <a:schemeClr val="accent3"/>
          </a:fillRef>
          <a:effectRef idx="1">
            <a:schemeClr val="accent3"/>
          </a:effectRef>
          <a:fontRef idx="minor">
            <a:schemeClr val="tx1"/>
          </a:fontRef>
        </p:style>
      </p:cxnSp>
      <p:sp>
        <p:nvSpPr>
          <p:cNvPr id="39" name="TextBox 38">
            <a:extLst>
              <a:ext uri="{FF2B5EF4-FFF2-40B4-BE49-F238E27FC236}">
                <a16:creationId xmlns:a16="http://schemas.microsoft.com/office/drawing/2014/main" id="{9CCD115B-9D8F-445F-8168-4F1D64AD424F}"/>
              </a:ext>
            </a:extLst>
          </p:cNvPr>
          <p:cNvSpPr txBox="1"/>
          <p:nvPr/>
        </p:nvSpPr>
        <p:spPr>
          <a:xfrm>
            <a:off x="5711437" y="4824705"/>
            <a:ext cx="5056261" cy="81560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rgbClr val="FFFFFF"/>
                </a:solidFill>
                <a:cs typeface="Calibri"/>
              </a:rPr>
              <a:t>Left join</a:t>
            </a:r>
          </a:p>
          <a:p>
            <a:endParaRPr lang="en-US" sz="2000">
              <a:solidFill>
                <a:srgbClr val="FFFFFF"/>
              </a:solidFill>
              <a:cs typeface="Calibri"/>
            </a:endParaRPr>
          </a:p>
        </p:txBody>
      </p:sp>
      <p:cxnSp>
        <p:nvCxnSpPr>
          <p:cNvPr id="40" name="Straight Arrow Connector 39">
            <a:extLst>
              <a:ext uri="{FF2B5EF4-FFF2-40B4-BE49-F238E27FC236}">
                <a16:creationId xmlns:a16="http://schemas.microsoft.com/office/drawing/2014/main" id="{C02F4F4E-100F-459D-81EE-0C740307AF1B}"/>
              </a:ext>
            </a:extLst>
          </p:cNvPr>
          <p:cNvCxnSpPr>
            <a:cxnSpLocks/>
          </p:cNvCxnSpPr>
          <p:nvPr/>
        </p:nvCxnSpPr>
        <p:spPr>
          <a:xfrm>
            <a:off x="6635808" y="5126051"/>
            <a:ext cx="487111" cy="17094"/>
          </a:xfrm>
          <a:prstGeom prst="straightConnector1">
            <a:avLst/>
          </a:prstGeom>
        </p:spPr>
        <p:style>
          <a:lnRef idx="2">
            <a:schemeClr val="accent3"/>
          </a:lnRef>
          <a:fillRef idx="0">
            <a:schemeClr val="accent3"/>
          </a:fillRef>
          <a:effectRef idx="1">
            <a:schemeClr val="accent3"/>
          </a:effectRef>
          <a:fontRef idx="minor">
            <a:schemeClr val="tx1"/>
          </a:fontRef>
        </p:style>
      </p:cxnSp>
      <p:pic>
        <p:nvPicPr>
          <p:cNvPr id="41" name="Picture 41">
            <a:extLst>
              <a:ext uri="{FF2B5EF4-FFF2-40B4-BE49-F238E27FC236}">
                <a16:creationId xmlns:a16="http://schemas.microsoft.com/office/drawing/2014/main" id="{B90EFC03-B51B-456A-BC5D-9375FB1F4D94}"/>
              </a:ext>
            </a:extLst>
          </p:cNvPr>
          <p:cNvPicPr>
            <a:picLocks noChangeAspect="1"/>
          </p:cNvPicPr>
          <p:nvPr/>
        </p:nvPicPr>
        <p:blipFill>
          <a:blip r:embed="rId5"/>
          <a:stretch>
            <a:fillRect/>
          </a:stretch>
        </p:blipFill>
        <p:spPr>
          <a:xfrm>
            <a:off x="7168230" y="4657903"/>
            <a:ext cx="967634" cy="953391"/>
          </a:xfrm>
          <a:prstGeom prst="rect">
            <a:avLst/>
          </a:prstGeom>
        </p:spPr>
      </p:pic>
    </p:spTree>
    <p:extLst>
      <p:ext uri="{BB962C8B-B14F-4D97-AF65-F5344CB8AC3E}">
        <p14:creationId xmlns:p14="http://schemas.microsoft.com/office/powerpoint/2010/main" val="1369960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BED8E-7BEE-7C4B-8192-10D839363805}"/>
              </a:ext>
            </a:extLst>
          </p:cNvPr>
          <p:cNvSpPr/>
          <p:nvPr/>
        </p:nvSpPr>
        <p:spPr>
          <a:xfrm>
            <a:off x="0"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906905" y="849574"/>
            <a:ext cx="2369696"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Back end</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9" y="1529255"/>
            <a:ext cx="2428921" cy="6913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09290-AC02-8241-BF6C-E47603357F42}"/>
              </a:ext>
            </a:extLst>
          </p:cNvPr>
          <p:cNvSpPr txBox="1"/>
          <p:nvPr/>
        </p:nvSpPr>
        <p:spPr>
          <a:xfrm>
            <a:off x="754903" y="1790091"/>
            <a:ext cx="10064023" cy="621708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a:solidFill>
                  <a:schemeClr val="bg1"/>
                </a:solidFill>
              </a:rPr>
              <a:t>Hosted on </a:t>
            </a:r>
            <a:r>
              <a:rPr lang="en-US" sz="2800" err="1">
                <a:solidFill>
                  <a:schemeClr val="bg1"/>
                </a:solidFill>
              </a:rPr>
              <a:t>Heroku</a:t>
            </a:r>
            <a:r>
              <a:rPr lang="en-US" sz="2800">
                <a:solidFill>
                  <a:schemeClr val="bg1"/>
                </a:solidFill>
              </a:rPr>
              <a:t> BaaS</a:t>
            </a:r>
          </a:p>
          <a:p>
            <a:pPr marL="342900" indent="-342900">
              <a:lnSpc>
                <a:spcPct val="150000"/>
              </a:lnSpc>
              <a:buFont typeface="Arial" panose="020B0604020202020204" pitchFamily="34" charset="0"/>
              <a:buChar char="•"/>
            </a:pPr>
            <a:r>
              <a:rPr lang="en-US" sz="2800">
                <a:solidFill>
                  <a:schemeClr val="bg1"/>
                </a:solidFill>
              </a:rPr>
              <a:t>DBMS: PostgreSQL</a:t>
            </a:r>
          </a:p>
          <a:p>
            <a:pPr marL="342900" indent="-342900">
              <a:lnSpc>
                <a:spcPct val="150000"/>
              </a:lnSpc>
              <a:buFont typeface="Arial" panose="020B0604020202020204" pitchFamily="34" charset="0"/>
              <a:buChar char="•"/>
            </a:pPr>
            <a:r>
              <a:rPr lang="en-US" sz="2800">
                <a:solidFill>
                  <a:schemeClr val="bg1"/>
                </a:solidFill>
              </a:rPr>
              <a:t>Server Side Code: </a:t>
            </a:r>
            <a:r>
              <a:rPr lang="en-US" sz="2800" err="1">
                <a:solidFill>
                  <a:schemeClr val="bg1"/>
                </a:solidFill>
              </a:rPr>
              <a:t>Node.js</a:t>
            </a:r>
            <a:endParaRPr lang="en-US" sz="2800">
              <a:solidFill>
                <a:schemeClr val="bg1"/>
              </a:solidFill>
            </a:endParaRPr>
          </a:p>
          <a:p>
            <a:pPr marL="342900" indent="-342900">
              <a:lnSpc>
                <a:spcPct val="150000"/>
              </a:lnSpc>
              <a:buFont typeface="Arial" panose="020B0604020202020204" pitchFamily="34" charset="0"/>
              <a:buChar char="•"/>
            </a:pPr>
            <a:r>
              <a:rPr lang="en-US" sz="2800">
                <a:solidFill>
                  <a:schemeClr val="bg1"/>
                </a:solidFill>
              </a:rPr>
              <a:t>Client: Server side rendered HTML, CSS, and JS</a:t>
            </a:r>
          </a:p>
          <a:p>
            <a:pPr marL="342900" indent="-342900">
              <a:lnSpc>
                <a:spcPct val="150000"/>
              </a:lnSpc>
              <a:buFont typeface="Arial" panose="020B0604020202020204" pitchFamily="34" charset="0"/>
              <a:buChar char="•"/>
            </a:pPr>
            <a:r>
              <a:rPr lang="en-US" sz="2800">
                <a:solidFill>
                  <a:schemeClr val="bg1"/>
                </a:solidFill>
              </a:rPr>
              <a:t>HTTP requests are made by the browser to the backend. Our server parses these requests, makes the query, then populates the HTML with the responses and responds with an HTML file.</a:t>
            </a:r>
          </a:p>
          <a:p>
            <a:pPr marL="342900" indent="-342900">
              <a:lnSpc>
                <a:spcPct val="150000"/>
              </a:lnSpc>
              <a:buFont typeface="Arial" panose="020B0604020202020204" pitchFamily="34" charset="0"/>
              <a:buChar char="•"/>
            </a:pPr>
            <a:endParaRPr lang="en-US" sz="2800"/>
          </a:p>
          <a:p>
            <a:pPr marL="342900" indent="-342900">
              <a:lnSpc>
                <a:spcPct val="150000"/>
              </a:lnSpc>
              <a:buFont typeface="Arial" panose="020B0604020202020204" pitchFamily="34" charset="0"/>
              <a:buChar char="•"/>
            </a:pPr>
            <a:endParaRPr lang="en-US" sz="2800"/>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2547628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BED8E-7BEE-7C4B-8192-10D839363805}"/>
              </a:ext>
            </a:extLst>
          </p:cNvPr>
          <p:cNvSpPr/>
          <p:nvPr/>
        </p:nvSpPr>
        <p:spPr>
          <a:xfrm>
            <a:off x="0"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906905" y="849574"/>
            <a:ext cx="2369696"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Demo</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9" y="1524000"/>
            <a:ext cx="1821511" cy="61686"/>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09290-AC02-8241-BF6C-E47603357F42}"/>
              </a:ext>
            </a:extLst>
          </p:cNvPr>
          <p:cNvSpPr txBox="1"/>
          <p:nvPr/>
        </p:nvSpPr>
        <p:spPr>
          <a:xfrm>
            <a:off x="754903" y="1790091"/>
            <a:ext cx="10064023" cy="13234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a:solidFill>
                  <a:schemeClr val="bg1"/>
                </a:solidFill>
              </a:rPr>
              <a:t>We created a </a:t>
            </a:r>
            <a:r>
              <a:rPr lang="en-US" sz="4000" b="1">
                <a:solidFill>
                  <a:schemeClr val="bg1"/>
                </a:solidFill>
                <a:hlinkClick r:id="rId2">
                  <a:extLst>
                    <a:ext uri="{A12FA001-AC4F-418D-AE19-62706E023703}">
                      <ahyp:hlinkClr xmlns:ahyp="http://schemas.microsoft.com/office/drawing/2018/hyperlinkcolor" val="tx"/>
                    </a:ext>
                  </a:extLst>
                </a:hlinkClick>
              </a:rPr>
              <a:t>live demo</a:t>
            </a:r>
            <a:r>
              <a:rPr lang="en-US" sz="4000" b="1">
                <a:solidFill>
                  <a:schemeClr val="bg1"/>
                </a:solidFill>
              </a:rPr>
              <a:t> </a:t>
            </a:r>
            <a:r>
              <a:rPr lang="en-US" sz="2800">
                <a:solidFill>
                  <a:schemeClr val="bg1"/>
                </a:solidFill>
              </a:rPr>
              <a:t>online.</a:t>
            </a: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342612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BED8E-7BEE-7C4B-8192-10D839363805}"/>
              </a:ext>
            </a:extLst>
          </p:cNvPr>
          <p:cNvSpPr/>
          <p:nvPr/>
        </p:nvSpPr>
        <p:spPr>
          <a:xfrm>
            <a:off x="-1" y="-172720"/>
            <a:ext cx="12192000" cy="720344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863360" y="849574"/>
            <a:ext cx="6159740"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Conclusion</a:t>
            </a:r>
            <a:r>
              <a:rPr lang="zh-CN" altLang="en-US" sz="3600">
                <a:solidFill>
                  <a:schemeClr val="bg1"/>
                </a:solidFill>
                <a:latin typeface="Comic Sans MS" panose="030F0902030302020204" pitchFamily="66" charset="0"/>
              </a:rPr>
              <a:t> </a:t>
            </a:r>
            <a:r>
              <a:rPr lang="en-US" altLang="zh-CN" sz="3600">
                <a:solidFill>
                  <a:schemeClr val="bg1"/>
                </a:solidFill>
                <a:latin typeface="Comic Sans MS" panose="030F0902030302020204" pitchFamily="66" charset="0"/>
              </a:rPr>
              <a:t>&amp;</a:t>
            </a:r>
            <a:r>
              <a:rPr lang="zh-CN" altLang="en-US" sz="3600">
                <a:solidFill>
                  <a:schemeClr val="bg1"/>
                </a:solidFill>
                <a:latin typeface="Comic Sans MS" panose="030F0902030302020204" pitchFamily="66" charset="0"/>
              </a:rPr>
              <a:t> </a:t>
            </a:r>
            <a:r>
              <a:rPr lang="en-US" altLang="zh-CN" sz="3600">
                <a:solidFill>
                  <a:schemeClr val="bg1"/>
                </a:solidFill>
                <a:latin typeface="Comic Sans MS" panose="030F0902030302020204" pitchFamily="66" charset="0"/>
              </a:rPr>
              <a:t>Expectation</a:t>
            </a:r>
            <a:endParaRPr lang="en-US" sz="3600">
              <a:solidFill>
                <a:schemeClr val="bg1"/>
              </a:solidFill>
              <a:latin typeface="Comic Sans MS" panose="030F0902030302020204" pitchFamily="66" charset="0"/>
            </a:endParaRP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8" y="1536700"/>
            <a:ext cx="5872812" cy="52613"/>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09290-AC02-8241-BF6C-E47603357F42}"/>
              </a:ext>
            </a:extLst>
          </p:cNvPr>
          <p:cNvSpPr txBox="1"/>
          <p:nvPr/>
        </p:nvSpPr>
        <p:spPr>
          <a:xfrm>
            <a:off x="754903" y="1790091"/>
            <a:ext cx="10064023" cy="3631763"/>
          </a:xfrm>
          <a:prstGeom prst="rect">
            <a:avLst/>
          </a:prstGeom>
          <a:noFill/>
        </p:spPr>
        <p:txBody>
          <a:bodyPr wrap="square" rtlCol="0">
            <a:spAutoFit/>
          </a:bodyPr>
          <a:lstStyle/>
          <a:p>
            <a:pPr marL="342900" indent="-342900">
              <a:lnSpc>
                <a:spcPct val="150000"/>
              </a:lnSpc>
              <a:buFont typeface="Arial" panose="020B0604020202020204" pitchFamily="34" charset="0"/>
              <a:buChar char="•"/>
            </a:pPr>
            <a:endParaRPr lang="en-US" sz="2800">
              <a:solidFill>
                <a:schemeClr val="bg1"/>
              </a:solidFill>
            </a:endParaRPr>
          </a:p>
          <a:p>
            <a:pPr marL="342900" indent="-342900">
              <a:lnSpc>
                <a:spcPct val="150000"/>
              </a:lnSpc>
              <a:buFont typeface="Arial" panose="020B0604020202020204" pitchFamily="34" charset="0"/>
              <a:buChar char="•"/>
            </a:pPr>
            <a:r>
              <a:rPr lang="en-US" sz="2800">
                <a:solidFill>
                  <a:schemeClr val="bg1"/>
                </a:solidFill>
              </a:rPr>
              <a:t>Add an interface to</a:t>
            </a:r>
            <a:r>
              <a:rPr lang="zh-CN" altLang="en-US" sz="2800">
                <a:solidFill>
                  <a:schemeClr val="bg1"/>
                </a:solidFill>
              </a:rPr>
              <a:t> </a:t>
            </a:r>
            <a:r>
              <a:rPr lang="en-US" altLang="zh-CN" sz="2800">
                <a:solidFill>
                  <a:schemeClr val="bg1"/>
                </a:solidFill>
              </a:rPr>
              <a:t>automatically</a:t>
            </a:r>
            <a:r>
              <a:rPr lang="en-US" sz="2800">
                <a:solidFill>
                  <a:schemeClr val="bg1"/>
                </a:solidFill>
              </a:rPr>
              <a:t> retrieve data of certain user</a:t>
            </a:r>
          </a:p>
          <a:p>
            <a:pPr marL="342900" indent="-342900">
              <a:lnSpc>
                <a:spcPct val="150000"/>
              </a:lnSpc>
              <a:buFont typeface="Arial" panose="020B0604020202020204" pitchFamily="34" charset="0"/>
              <a:buChar char="•"/>
            </a:pPr>
            <a:r>
              <a:rPr lang="en-US" sz="2800">
                <a:solidFill>
                  <a:schemeClr val="bg1"/>
                </a:solidFill>
              </a:rPr>
              <a:t>More pictures, effects and fancy webpage</a:t>
            </a:r>
          </a:p>
          <a:p>
            <a:pPr marL="342900" indent="-342900">
              <a:lnSpc>
                <a:spcPct val="150000"/>
              </a:lnSpc>
              <a:buFont typeface="Arial" panose="020B0604020202020204" pitchFamily="34" charset="0"/>
              <a:buChar char="•"/>
            </a:pPr>
            <a:r>
              <a:rPr lang="en-US" sz="2800">
                <a:solidFill>
                  <a:schemeClr val="bg1"/>
                </a:solidFill>
                <a:hlinkClick r:id="rId3">
                  <a:extLst>
                    <a:ext uri="{A12FA001-AC4F-418D-AE19-62706E023703}">
                      <ahyp:hlinkClr xmlns:ahyp="http://schemas.microsoft.com/office/drawing/2018/hyperlinkcolor" val="tx"/>
                    </a:ext>
                  </a:extLst>
                </a:hlinkClick>
              </a:rPr>
              <a:t>DotaMax</a:t>
            </a:r>
            <a:r>
              <a:rPr lang="en-US" sz="2800">
                <a:solidFill>
                  <a:schemeClr val="bg1"/>
                </a:solidFill>
              </a:rPr>
              <a:t> </a:t>
            </a:r>
          </a:p>
          <a:p>
            <a:pPr marL="342900" indent="-342900">
              <a:lnSpc>
                <a:spcPct val="150000"/>
              </a:lnSpc>
              <a:buFont typeface="Arial" panose="020B0604020202020204" pitchFamily="34" charset="0"/>
              <a:buChar char="•"/>
            </a:pPr>
            <a:endParaRPr lang="en-US" sz="2800"/>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4075359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4000" b="-24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021CC7-1183-404C-8BC0-DC55A3FDF9D3}"/>
              </a:ext>
            </a:extLst>
          </p:cNvPr>
          <p:cNvSpPr/>
          <p:nvPr/>
        </p:nvSpPr>
        <p:spPr>
          <a:xfrm>
            <a:off x="0"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6909B3A2-300E-114A-BD68-F02278C0E8E0}"/>
              </a:ext>
            </a:extLst>
          </p:cNvPr>
          <p:cNvSpPr txBox="1"/>
          <p:nvPr/>
        </p:nvSpPr>
        <p:spPr>
          <a:xfrm>
            <a:off x="3054350" y="2875002"/>
            <a:ext cx="6083300" cy="1107996"/>
          </a:xfrm>
          <a:prstGeom prst="rect">
            <a:avLst/>
          </a:prstGeom>
          <a:noFill/>
        </p:spPr>
        <p:txBody>
          <a:bodyPr wrap="square" rtlCol="0">
            <a:spAutoFit/>
          </a:bodyPr>
          <a:lstStyle/>
          <a:p>
            <a:pPr algn="ctr"/>
            <a:r>
              <a:rPr lang="en-US" sz="6600" b="1">
                <a:solidFill>
                  <a:schemeClr val="bg1"/>
                </a:solidFill>
                <a:latin typeface="Comic Sans MS" panose="030F0902030302020204" pitchFamily="66" charset="0"/>
              </a:rPr>
              <a:t>Thanks</a:t>
            </a:r>
          </a:p>
        </p:txBody>
      </p:sp>
    </p:spTree>
    <p:extLst>
      <p:ext uri="{BB962C8B-B14F-4D97-AF65-F5344CB8AC3E}">
        <p14:creationId xmlns:p14="http://schemas.microsoft.com/office/powerpoint/2010/main" val="1220282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606B9F-9EB6-F642-BD45-F1A63F26A7AF}"/>
              </a:ext>
            </a:extLst>
          </p:cNvPr>
          <p:cNvSpPr/>
          <p:nvPr/>
        </p:nvSpPr>
        <p:spPr>
          <a:xfrm>
            <a:off x="0"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906905" y="849574"/>
            <a:ext cx="2369696"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Index</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9" y="1523998"/>
            <a:ext cx="1830582" cy="65315"/>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09290-AC02-8241-BF6C-E47603357F42}"/>
              </a:ext>
            </a:extLst>
          </p:cNvPr>
          <p:cNvSpPr txBox="1"/>
          <p:nvPr/>
        </p:nvSpPr>
        <p:spPr>
          <a:xfrm>
            <a:off x="906905" y="1942219"/>
            <a:ext cx="10064023" cy="6639382"/>
          </a:xfrm>
          <a:prstGeom prst="rect">
            <a:avLst/>
          </a:prstGeom>
          <a:noFill/>
        </p:spPr>
        <p:txBody>
          <a:bodyPr wrap="square" rtlCol="0">
            <a:spAutoFit/>
          </a:bodyPr>
          <a:lstStyle/>
          <a:p>
            <a:pPr marL="342900" indent="-342900">
              <a:lnSpc>
                <a:spcPts val="4300"/>
              </a:lnSpc>
              <a:buFont typeface="Arial" panose="020B0604020202020204" pitchFamily="34" charset="0"/>
              <a:buChar char="•"/>
            </a:pPr>
            <a:r>
              <a:rPr lang="en-US" sz="2800">
                <a:solidFill>
                  <a:schemeClr val="bg1"/>
                </a:solidFill>
              </a:rPr>
              <a:t>Introduction</a:t>
            </a:r>
          </a:p>
          <a:p>
            <a:pPr marL="342900" indent="-342900">
              <a:lnSpc>
                <a:spcPts val="4300"/>
              </a:lnSpc>
              <a:buFont typeface="Arial" panose="020B0604020202020204" pitchFamily="34" charset="0"/>
              <a:buChar char="•"/>
            </a:pPr>
            <a:r>
              <a:rPr lang="en-US" sz="2800">
                <a:solidFill>
                  <a:schemeClr val="bg1"/>
                </a:solidFill>
              </a:rPr>
              <a:t>Approach</a:t>
            </a:r>
          </a:p>
          <a:p>
            <a:pPr marL="342900" indent="-342900">
              <a:lnSpc>
                <a:spcPts val="4300"/>
              </a:lnSpc>
              <a:buFont typeface="Arial" panose="020B0604020202020204" pitchFamily="34" charset="0"/>
              <a:buChar char="•"/>
            </a:pPr>
            <a:r>
              <a:rPr lang="en-US" sz="2800">
                <a:solidFill>
                  <a:schemeClr val="bg1"/>
                </a:solidFill>
              </a:rPr>
              <a:t>Data Collection</a:t>
            </a:r>
          </a:p>
          <a:p>
            <a:pPr marL="342900" indent="-342900">
              <a:lnSpc>
                <a:spcPts val="4300"/>
              </a:lnSpc>
              <a:buFont typeface="Arial" panose="020B0604020202020204" pitchFamily="34" charset="0"/>
              <a:buChar char="•"/>
            </a:pPr>
            <a:r>
              <a:rPr lang="en-US" sz="2800">
                <a:solidFill>
                  <a:schemeClr val="bg1"/>
                </a:solidFill>
              </a:rPr>
              <a:t>Database design</a:t>
            </a:r>
          </a:p>
          <a:p>
            <a:pPr marL="342900" indent="-342900">
              <a:lnSpc>
                <a:spcPts val="4300"/>
              </a:lnSpc>
              <a:buFont typeface="Arial" panose="020B0604020202020204" pitchFamily="34" charset="0"/>
              <a:buChar char="•"/>
            </a:pPr>
            <a:r>
              <a:rPr lang="en-US" sz="2800">
                <a:solidFill>
                  <a:schemeClr val="bg1"/>
                </a:solidFill>
              </a:rPr>
              <a:t>Functions</a:t>
            </a:r>
          </a:p>
          <a:p>
            <a:pPr marL="342900" indent="-342900">
              <a:lnSpc>
                <a:spcPts val="4300"/>
              </a:lnSpc>
              <a:buFont typeface="Arial" panose="020B0604020202020204" pitchFamily="34" charset="0"/>
              <a:buChar char="•"/>
            </a:pPr>
            <a:r>
              <a:rPr lang="en-US" sz="2800">
                <a:solidFill>
                  <a:schemeClr val="bg1"/>
                </a:solidFill>
              </a:rPr>
              <a:t>Back end development</a:t>
            </a:r>
          </a:p>
          <a:p>
            <a:pPr marL="342900" indent="-342900">
              <a:lnSpc>
                <a:spcPts val="4300"/>
              </a:lnSpc>
              <a:buFont typeface="Arial" panose="020B0604020202020204" pitchFamily="34" charset="0"/>
              <a:buChar char="•"/>
            </a:pPr>
            <a:r>
              <a:rPr lang="en-US" sz="2800">
                <a:solidFill>
                  <a:schemeClr val="bg1"/>
                </a:solidFill>
              </a:rPr>
              <a:t>Web app demo</a:t>
            </a:r>
          </a:p>
          <a:p>
            <a:pPr marL="342900" indent="-342900">
              <a:lnSpc>
                <a:spcPts val="4300"/>
              </a:lnSpc>
              <a:buFont typeface="Arial" panose="020B0604020202020204" pitchFamily="34" charset="0"/>
              <a:buChar char="•"/>
            </a:pPr>
            <a:r>
              <a:rPr lang="en-US" sz="2800">
                <a:solidFill>
                  <a:schemeClr val="bg1"/>
                </a:solidFill>
              </a:rPr>
              <a:t>Conclusion</a:t>
            </a:r>
            <a:r>
              <a:rPr lang="zh-CN" altLang="en-US" sz="2800">
                <a:solidFill>
                  <a:schemeClr val="bg1"/>
                </a:solidFill>
              </a:rPr>
              <a:t> </a:t>
            </a:r>
            <a:r>
              <a:rPr lang="en-US" altLang="zh-CN" sz="2800">
                <a:solidFill>
                  <a:schemeClr val="bg1"/>
                </a:solidFill>
              </a:rPr>
              <a:t>&amp; expectation</a:t>
            </a:r>
            <a:endParaRPr lang="en-US" sz="2800">
              <a:solidFill>
                <a:schemeClr val="bg1"/>
              </a:solidFill>
            </a:endParaRPr>
          </a:p>
          <a:p>
            <a:pPr marL="342900" indent="-342900">
              <a:lnSpc>
                <a:spcPts val="4300"/>
              </a:lnSpc>
              <a:buFont typeface="Arial" panose="020B0604020202020204" pitchFamily="34" charset="0"/>
              <a:buChar char="•"/>
            </a:pPr>
            <a:endParaRPr lang="en-US" sz="2800">
              <a:solidFill>
                <a:schemeClr val="bg1"/>
              </a:solidFill>
            </a:endParaRPr>
          </a:p>
          <a:p>
            <a:pPr marL="342900" indent="-342900">
              <a:lnSpc>
                <a:spcPts val="4300"/>
              </a:lnSpc>
              <a:buFont typeface="Arial" panose="020B0604020202020204" pitchFamily="34" charset="0"/>
              <a:buChar char="•"/>
            </a:pPr>
            <a:endParaRPr lang="en-US" sz="2800">
              <a:solidFill>
                <a:schemeClr val="bg1"/>
              </a:solidFill>
            </a:endParaRPr>
          </a:p>
          <a:p>
            <a:pPr marL="342900" indent="-342900">
              <a:lnSpc>
                <a:spcPts val="4300"/>
              </a:lnSpc>
              <a:buFont typeface="Arial" panose="020B0604020202020204" pitchFamily="34" charset="0"/>
              <a:buChar char="•"/>
            </a:pPr>
            <a:endParaRPr lang="en-US" sz="2800">
              <a:solidFill>
                <a:schemeClr val="bg1"/>
              </a:solidFill>
            </a:endParaRPr>
          </a:p>
          <a:p>
            <a:pPr marL="342900" indent="-342900">
              <a:lnSpc>
                <a:spcPts val="4300"/>
              </a:lnSpc>
              <a:buFont typeface="Arial" panose="020B0604020202020204" pitchFamily="34" charset="0"/>
              <a:buChar char="•"/>
            </a:pPr>
            <a:endParaRPr lang="en-US" sz="2000">
              <a:solidFill>
                <a:schemeClr val="bg1"/>
              </a:solidFill>
            </a:endParaRPr>
          </a:p>
        </p:txBody>
      </p:sp>
    </p:spTree>
    <p:extLst>
      <p:ext uri="{BB962C8B-B14F-4D97-AF65-F5344CB8AC3E}">
        <p14:creationId xmlns:p14="http://schemas.microsoft.com/office/powerpoint/2010/main" val="4083187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606B9F-9EB6-F642-BD45-F1A63F26A7AF}"/>
              </a:ext>
            </a:extLst>
          </p:cNvPr>
          <p:cNvSpPr/>
          <p:nvPr/>
        </p:nvSpPr>
        <p:spPr>
          <a:xfrm>
            <a:off x="0"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906905" y="849574"/>
            <a:ext cx="3617798"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Introduction</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8" y="1520328"/>
            <a:ext cx="3468687" cy="68986"/>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09290-AC02-8241-BF6C-E47603357F42}"/>
              </a:ext>
            </a:extLst>
          </p:cNvPr>
          <p:cNvSpPr txBox="1"/>
          <p:nvPr/>
        </p:nvSpPr>
        <p:spPr>
          <a:xfrm>
            <a:off x="591585" y="1731115"/>
            <a:ext cx="11207480" cy="8311634"/>
          </a:xfrm>
          <a:prstGeom prst="rect">
            <a:avLst/>
          </a:prstGeom>
          <a:noFill/>
        </p:spPr>
        <p:txBody>
          <a:bodyPr wrap="square" rtlCol="0">
            <a:spAutoFit/>
          </a:bodyPr>
          <a:lstStyle/>
          <a:p>
            <a:pPr>
              <a:lnSpc>
                <a:spcPts val="4300"/>
              </a:lnSpc>
            </a:pPr>
            <a:r>
              <a:rPr lang="zh-CN" altLang="en-US" sz="2800">
                <a:solidFill>
                  <a:schemeClr val="bg1"/>
                </a:solidFill>
              </a:rPr>
              <a:t>    </a:t>
            </a:r>
            <a:r>
              <a:rPr lang="en-US" altLang="zh-CN" sz="3600">
                <a:solidFill>
                  <a:schemeClr val="bg1"/>
                </a:solidFill>
              </a:rPr>
              <a:t>3</a:t>
            </a:r>
            <a:r>
              <a:rPr lang="en-US" sz="3600">
                <a:solidFill>
                  <a:schemeClr val="bg1"/>
                </a:solidFill>
              </a:rPr>
              <a:t> facts</a:t>
            </a:r>
          </a:p>
          <a:p>
            <a:pPr marL="342900" indent="-342900">
              <a:lnSpc>
                <a:spcPts val="4300"/>
              </a:lnSpc>
              <a:buFont typeface="Arial" panose="020B0604020202020204" pitchFamily="34" charset="0"/>
              <a:buChar char="•"/>
            </a:pPr>
            <a:r>
              <a:rPr lang="en-US" sz="2800">
                <a:solidFill>
                  <a:schemeClr val="bg1"/>
                </a:solidFill>
              </a:rPr>
              <a:t>DOTA</a:t>
            </a:r>
            <a:r>
              <a:rPr lang="en-US" altLang="zh-CN" sz="2800">
                <a:solidFill>
                  <a:schemeClr val="bg1"/>
                </a:solidFill>
              </a:rPr>
              <a:t>2, most popular game on Steam</a:t>
            </a:r>
          </a:p>
          <a:p>
            <a:pPr marL="342900" indent="-342900">
              <a:lnSpc>
                <a:spcPct val="150000"/>
              </a:lnSpc>
              <a:buFont typeface="Arial" panose="020B0604020202020204" pitchFamily="34" charset="0"/>
              <a:buChar char="•"/>
            </a:pPr>
            <a:r>
              <a:rPr lang="en-US" altLang="zh-CN" sz="2800">
                <a:solidFill>
                  <a:schemeClr val="bg1"/>
                </a:solidFill>
              </a:rPr>
              <a:t>Online video game,</a:t>
            </a:r>
          </a:p>
          <a:p>
            <a:pPr>
              <a:lnSpc>
                <a:spcPct val="150000"/>
              </a:lnSpc>
            </a:pPr>
            <a:r>
              <a:rPr lang="en-US" altLang="zh-CN" sz="2800">
                <a:solidFill>
                  <a:schemeClr val="bg1"/>
                </a:solidFill>
              </a:rPr>
              <a:t>    millions of millions of millions of data are generated automatically</a:t>
            </a:r>
          </a:p>
          <a:p>
            <a:pPr marL="342900" indent="-342900">
              <a:lnSpc>
                <a:spcPct val="150000"/>
              </a:lnSpc>
              <a:buFont typeface="Arial" panose="020B0604020202020204" pitchFamily="34" charset="0"/>
              <a:buChar char="•"/>
            </a:pPr>
            <a:r>
              <a:rPr lang="en-US" altLang="zh-CN" sz="2800">
                <a:solidFill>
                  <a:schemeClr val="bg1"/>
                </a:solidFill>
                <a:hlinkClick r:id="rId2">
                  <a:extLst>
                    <a:ext uri="{A12FA001-AC4F-418D-AE19-62706E023703}">
                      <ahyp:hlinkClr xmlns:ahyp="http://schemas.microsoft.com/office/drawing/2018/hyperlinkcolor" val="tx"/>
                    </a:ext>
                  </a:extLst>
                </a:hlinkClick>
              </a:rPr>
              <a:t>Largest prize pool</a:t>
            </a:r>
            <a:endParaRPr lang="en-US" altLang="zh-CN" sz="2800">
              <a:solidFill>
                <a:schemeClr val="bg1"/>
              </a:solidFill>
            </a:endParaRPr>
          </a:p>
          <a:p>
            <a:pPr>
              <a:lnSpc>
                <a:spcPct val="150000"/>
              </a:lnSpc>
            </a:pPr>
            <a:r>
              <a:rPr lang="en-US" altLang="zh-CN" sz="2800">
                <a:solidFill>
                  <a:schemeClr val="bg1"/>
                </a:solidFill>
              </a:rPr>
              <a:t>    </a:t>
            </a:r>
          </a:p>
          <a:p>
            <a:pPr>
              <a:lnSpc>
                <a:spcPct val="150000"/>
              </a:lnSpc>
            </a:pPr>
            <a:r>
              <a:rPr lang="en-US" altLang="zh-CN" sz="2800">
                <a:solidFill>
                  <a:schemeClr val="bg1"/>
                </a:solidFill>
              </a:rPr>
              <a:t>    </a:t>
            </a:r>
          </a:p>
          <a:p>
            <a:pPr marL="342900" indent="-342900">
              <a:lnSpc>
                <a:spcPct val="150000"/>
              </a:lnSpc>
              <a:buFont typeface="Arial" panose="020B0604020202020204" pitchFamily="34" charset="0"/>
              <a:buChar char="•"/>
            </a:pPr>
            <a:endParaRPr lang="en-US" altLang="zh-CN" sz="2800">
              <a:solidFill>
                <a:schemeClr val="bg1"/>
              </a:solidFill>
            </a:endParaRPr>
          </a:p>
          <a:p>
            <a:pPr marL="342900" indent="-342900">
              <a:lnSpc>
                <a:spcPts val="4300"/>
              </a:lnSpc>
              <a:buFont typeface="Arial" panose="020B0604020202020204" pitchFamily="34" charset="0"/>
              <a:buChar char="•"/>
            </a:pPr>
            <a:endParaRPr lang="en-US" altLang="zh-CN" sz="2800">
              <a:solidFill>
                <a:schemeClr val="bg1"/>
              </a:solidFill>
            </a:endParaRPr>
          </a:p>
          <a:p>
            <a:pPr marL="342900" indent="-342900">
              <a:lnSpc>
                <a:spcPts val="4300"/>
              </a:lnSpc>
              <a:buFont typeface="Arial" panose="020B0604020202020204" pitchFamily="34" charset="0"/>
              <a:buChar char="•"/>
            </a:pPr>
            <a:endParaRPr lang="en-US" altLang="zh-CN" sz="2800">
              <a:solidFill>
                <a:schemeClr val="bg1"/>
              </a:solidFill>
            </a:endParaRPr>
          </a:p>
          <a:p>
            <a:pPr marL="342900" indent="-342900">
              <a:lnSpc>
                <a:spcPts val="4300"/>
              </a:lnSpc>
              <a:buFont typeface="Arial" panose="020B0604020202020204" pitchFamily="34" charset="0"/>
              <a:buChar char="•"/>
            </a:pPr>
            <a:endParaRPr lang="en-US" sz="2800">
              <a:solidFill>
                <a:schemeClr val="bg1"/>
              </a:solidFill>
            </a:endParaRPr>
          </a:p>
          <a:p>
            <a:pPr marL="342900" indent="-342900">
              <a:lnSpc>
                <a:spcPts val="4300"/>
              </a:lnSpc>
              <a:buFont typeface="Arial" panose="020B0604020202020204" pitchFamily="34" charset="0"/>
              <a:buChar char="•"/>
            </a:pPr>
            <a:endParaRPr lang="en-US" sz="2800">
              <a:solidFill>
                <a:schemeClr val="bg1"/>
              </a:solidFill>
            </a:endParaRPr>
          </a:p>
          <a:p>
            <a:pPr marL="342900" indent="-342900">
              <a:lnSpc>
                <a:spcPts val="4300"/>
              </a:lnSpc>
              <a:buFont typeface="Arial" panose="020B0604020202020204" pitchFamily="34" charset="0"/>
              <a:buChar char="•"/>
            </a:pPr>
            <a:endParaRPr lang="en-US" sz="2800">
              <a:solidFill>
                <a:schemeClr val="bg1"/>
              </a:solidFill>
            </a:endParaRPr>
          </a:p>
          <a:p>
            <a:pPr marL="342900" indent="-342900">
              <a:lnSpc>
                <a:spcPts val="4300"/>
              </a:lnSpc>
              <a:buFont typeface="Arial" panose="020B0604020202020204" pitchFamily="34" charset="0"/>
              <a:buChar char="•"/>
            </a:pPr>
            <a:endParaRPr lang="en-US" sz="2000">
              <a:solidFill>
                <a:schemeClr val="bg1"/>
              </a:solidFill>
            </a:endParaRPr>
          </a:p>
        </p:txBody>
      </p:sp>
      <p:pic>
        <p:nvPicPr>
          <p:cNvPr id="10" name="Picture 9">
            <a:extLst>
              <a:ext uri="{FF2B5EF4-FFF2-40B4-BE49-F238E27FC236}">
                <a16:creationId xmlns:a16="http://schemas.microsoft.com/office/drawing/2014/main" id="{42AD3AE7-EEED-CB49-B913-B0FCB6E0FFA3}"/>
              </a:ext>
            </a:extLst>
          </p:cNvPr>
          <p:cNvPicPr>
            <a:picLocks noChangeAspect="1"/>
          </p:cNvPicPr>
          <p:nvPr/>
        </p:nvPicPr>
        <p:blipFill>
          <a:blip r:embed="rId3"/>
          <a:stretch>
            <a:fillRect/>
          </a:stretch>
        </p:blipFill>
        <p:spPr>
          <a:xfrm>
            <a:off x="6549965" y="1955111"/>
            <a:ext cx="5415580" cy="1606091"/>
          </a:xfrm>
          <a:prstGeom prst="rect">
            <a:avLst/>
          </a:prstGeom>
        </p:spPr>
      </p:pic>
      <p:pic>
        <p:nvPicPr>
          <p:cNvPr id="15" name="Picture 14">
            <a:extLst>
              <a:ext uri="{FF2B5EF4-FFF2-40B4-BE49-F238E27FC236}">
                <a16:creationId xmlns:a16="http://schemas.microsoft.com/office/drawing/2014/main" id="{7D6EEBF6-7DE3-A14E-A679-DE7EC64C11F4}"/>
              </a:ext>
            </a:extLst>
          </p:cNvPr>
          <p:cNvPicPr>
            <a:picLocks noChangeAspect="1"/>
          </p:cNvPicPr>
          <p:nvPr/>
        </p:nvPicPr>
        <p:blipFill>
          <a:blip r:embed="rId4"/>
          <a:stretch>
            <a:fillRect/>
          </a:stretch>
        </p:blipFill>
        <p:spPr>
          <a:xfrm>
            <a:off x="3894898" y="4297674"/>
            <a:ext cx="3860975" cy="2437277"/>
          </a:xfrm>
          <a:prstGeom prst="rect">
            <a:avLst/>
          </a:prstGeom>
        </p:spPr>
      </p:pic>
    </p:spTree>
    <p:extLst>
      <p:ext uri="{BB962C8B-B14F-4D97-AF65-F5344CB8AC3E}">
        <p14:creationId xmlns:p14="http://schemas.microsoft.com/office/powerpoint/2010/main" val="3037653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606B9F-9EB6-F642-BD45-F1A63F26A7AF}"/>
              </a:ext>
            </a:extLst>
          </p:cNvPr>
          <p:cNvSpPr/>
          <p:nvPr/>
        </p:nvSpPr>
        <p:spPr>
          <a:xfrm>
            <a:off x="0"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754904" y="849574"/>
            <a:ext cx="2750296"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Approaches</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9" y="1513114"/>
            <a:ext cx="2864725" cy="76200"/>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09290-AC02-8241-BF6C-E47603357F42}"/>
              </a:ext>
            </a:extLst>
          </p:cNvPr>
          <p:cNvSpPr txBox="1"/>
          <p:nvPr/>
        </p:nvSpPr>
        <p:spPr>
          <a:xfrm>
            <a:off x="754903" y="1790091"/>
            <a:ext cx="10064023" cy="686341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a:solidFill>
                  <a:schemeClr val="bg1"/>
                </a:solidFill>
              </a:rPr>
              <a:t>Data Access:</a:t>
            </a:r>
          </a:p>
          <a:p>
            <a:r>
              <a:rPr lang="en-US" sz="2800">
                <a:solidFill>
                  <a:schemeClr val="bg1"/>
                </a:solidFill>
              </a:rPr>
              <a:t>	</a:t>
            </a:r>
            <a:r>
              <a:rPr lang="en-US" sz="2800" err="1">
                <a:solidFill>
                  <a:schemeClr val="bg1"/>
                </a:solidFill>
              </a:rPr>
              <a:t>OpenDota</a:t>
            </a:r>
            <a:r>
              <a:rPr lang="en-US" sz="2800">
                <a:solidFill>
                  <a:schemeClr val="bg1"/>
                </a:solidFill>
              </a:rPr>
              <a:t> API</a:t>
            </a:r>
          </a:p>
          <a:p>
            <a:pPr marL="342900" indent="-342900">
              <a:lnSpc>
                <a:spcPct val="150000"/>
              </a:lnSpc>
              <a:buFont typeface="Arial" panose="020B0604020202020204" pitchFamily="34" charset="0"/>
              <a:buChar char="•"/>
            </a:pPr>
            <a:r>
              <a:rPr lang="en-US" sz="2800">
                <a:solidFill>
                  <a:schemeClr val="bg1"/>
                </a:solidFill>
              </a:rPr>
              <a:t>Platform:</a:t>
            </a:r>
          </a:p>
          <a:p>
            <a:r>
              <a:rPr lang="en-US" sz="2800">
                <a:solidFill>
                  <a:schemeClr val="bg1"/>
                </a:solidFill>
              </a:rPr>
              <a:t>	Heroku</a:t>
            </a:r>
          </a:p>
          <a:p>
            <a:pPr marL="342900" indent="-342900">
              <a:lnSpc>
                <a:spcPct val="150000"/>
              </a:lnSpc>
              <a:buFont typeface="Arial" panose="020B0604020202020204" pitchFamily="34" charset="0"/>
              <a:buChar char="•"/>
            </a:pPr>
            <a:r>
              <a:rPr lang="en-US" sz="2800">
                <a:solidFill>
                  <a:schemeClr val="bg1"/>
                </a:solidFill>
              </a:rPr>
              <a:t>Structured Query Language:</a:t>
            </a:r>
          </a:p>
          <a:p>
            <a:r>
              <a:rPr lang="en-US" sz="2800">
                <a:solidFill>
                  <a:schemeClr val="bg1"/>
                </a:solidFill>
              </a:rPr>
              <a:t>	PostgreSQL</a:t>
            </a:r>
          </a:p>
          <a:p>
            <a:pPr marL="342900" indent="-342900">
              <a:lnSpc>
                <a:spcPct val="150000"/>
              </a:lnSpc>
              <a:buFont typeface="Arial" panose="020B0604020202020204" pitchFamily="34" charset="0"/>
              <a:buChar char="•"/>
            </a:pPr>
            <a:r>
              <a:rPr lang="en-US" sz="2800">
                <a:solidFill>
                  <a:schemeClr val="bg1"/>
                </a:solidFill>
              </a:rPr>
              <a:t>Back end:</a:t>
            </a:r>
          </a:p>
          <a:p>
            <a:r>
              <a:rPr lang="en-US" sz="2800" b="1">
                <a:solidFill>
                  <a:schemeClr val="bg1"/>
                </a:solidFill>
              </a:rPr>
              <a:t>	</a:t>
            </a:r>
            <a:r>
              <a:rPr lang="en-US" sz="2800">
                <a:solidFill>
                  <a:schemeClr val="bg1"/>
                </a:solidFill>
              </a:rPr>
              <a:t>Node.js</a:t>
            </a:r>
          </a:p>
          <a:p>
            <a:pPr marL="342900" indent="-342900">
              <a:lnSpc>
                <a:spcPct val="150000"/>
              </a:lnSpc>
              <a:buFont typeface="Arial" panose="020B0604020202020204" pitchFamily="34" charset="0"/>
              <a:buChar char="•"/>
            </a:pPr>
            <a:endParaRPr lang="en-US" sz="2800">
              <a:solidFill>
                <a:schemeClr val="bg1"/>
              </a:solidFill>
            </a:endParaRPr>
          </a:p>
          <a:p>
            <a:pPr marL="342900" indent="-342900">
              <a:lnSpc>
                <a:spcPct val="150000"/>
              </a:lnSpc>
              <a:buFont typeface="Arial" panose="020B0604020202020204" pitchFamily="34" charset="0"/>
              <a:buChar char="•"/>
            </a:pPr>
            <a:endParaRPr lang="en-US" sz="2800">
              <a:solidFill>
                <a:schemeClr val="bg1"/>
              </a:solidFill>
            </a:endParaRPr>
          </a:p>
          <a:p>
            <a:pPr marL="342900" indent="-342900">
              <a:lnSpc>
                <a:spcPct val="150000"/>
              </a:lnSpc>
              <a:buFont typeface="Arial" panose="020B0604020202020204" pitchFamily="34" charset="0"/>
              <a:buChar char="•"/>
            </a:pPr>
            <a:endParaRPr lang="en-US" sz="2800">
              <a:solidFill>
                <a:schemeClr val="bg1"/>
              </a:solidFill>
            </a:endParaRPr>
          </a:p>
          <a:p>
            <a:pPr marL="342900" indent="-342900">
              <a:buFont typeface="Arial" panose="020B0604020202020204" pitchFamily="34" charset="0"/>
              <a:buChar char="•"/>
            </a:pPr>
            <a:endParaRPr lang="en-US" sz="2000">
              <a:solidFill>
                <a:schemeClr val="bg1"/>
              </a:solidFill>
            </a:endParaRPr>
          </a:p>
        </p:txBody>
      </p:sp>
    </p:spTree>
    <p:extLst>
      <p:ext uri="{BB962C8B-B14F-4D97-AF65-F5344CB8AC3E}">
        <p14:creationId xmlns:p14="http://schemas.microsoft.com/office/powerpoint/2010/main" val="273230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606B9F-9EB6-F642-BD45-F1A63F26A7AF}"/>
              </a:ext>
            </a:extLst>
          </p:cNvPr>
          <p:cNvSpPr/>
          <p:nvPr/>
        </p:nvSpPr>
        <p:spPr>
          <a:xfrm>
            <a:off x="0"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754904" y="849574"/>
            <a:ext cx="3867896"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Data Collection</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9" y="1495905"/>
            <a:ext cx="3523311" cy="93409"/>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09290-AC02-8241-BF6C-E47603357F42}"/>
              </a:ext>
            </a:extLst>
          </p:cNvPr>
          <p:cNvSpPr txBox="1"/>
          <p:nvPr/>
        </p:nvSpPr>
        <p:spPr>
          <a:xfrm>
            <a:off x="490936" y="1637419"/>
            <a:ext cx="10064023" cy="594008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a:solidFill>
                  <a:schemeClr val="bg1"/>
                </a:solidFill>
              </a:rPr>
              <a:t>Source: </a:t>
            </a:r>
            <a:r>
              <a:rPr lang="en-US" sz="2800" err="1">
                <a:solidFill>
                  <a:schemeClr val="bg1"/>
                </a:solidFill>
              </a:rPr>
              <a:t>opendota.com</a:t>
            </a:r>
            <a:endParaRPr lang="en-US" sz="2800">
              <a:solidFill>
                <a:schemeClr val="bg1"/>
              </a:solidFill>
            </a:endParaRPr>
          </a:p>
          <a:p>
            <a:pPr marL="342900" indent="-342900">
              <a:lnSpc>
                <a:spcPct val="150000"/>
              </a:lnSpc>
              <a:buFont typeface="Arial" panose="020B0604020202020204" pitchFamily="34" charset="0"/>
              <a:buChar char="•"/>
            </a:pPr>
            <a:r>
              <a:rPr lang="en-US" sz="2800">
                <a:solidFill>
                  <a:schemeClr val="bg1"/>
                </a:solidFill>
              </a:rPr>
              <a:t>We collected</a:t>
            </a:r>
          </a:p>
          <a:p>
            <a:pPr>
              <a:lnSpc>
                <a:spcPct val="150000"/>
              </a:lnSpc>
            </a:pPr>
            <a:r>
              <a:rPr lang="en-US" sz="2800">
                <a:solidFill>
                  <a:schemeClr val="bg1"/>
                </a:solidFill>
              </a:rPr>
              <a:t>	</a:t>
            </a:r>
            <a:r>
              <a:rPr lang="en-US" sz="2400">
                <a:solidFill>
                  <a:schemeClr val="bg1"/>
                </a:solidFill>
              </a:rPr>
              <a:t>114</a:t>
            </a:r>
            <a:r>
              <a:rPr lang="en-US" altLang="zh-CN" sz="2400">
                <a:solidFill>
                  <a:schemeClr val="bg1"/>
                </a:solidFill>
              </a:rPr>
              <a:t>0</a:t>
            </a:r>
            <a:r>
              <a:rPr lang="en-US" sz="2400">
                <a:solidFill>
                  <a:schemeClr val="bg1"/>
                </a:solidFill>
              </a:rPr>
              <a:t> users</a:t>
            </a:r>
          </a:p>
          <a:p>
            <a:pPr>
              <a:lnSpc>
                <a:spcPct val="150000"/>
              </a:lnSpc>
            </a:pPr>
            <a:r>
              <a:rPr lang="en-US" sz="2400">
                <a:solidFill>
                  <a:schemeClr val="bg1"/>
                </a:solidFill>
              </a:rPr>
              <a:t>	30</a:t>
            </a:r>
            <a:r>
              <a:rPr lang="en-US" altLang="zh-CN" sz="2400">
                <a:solidFill>
                  <a:schemeClr val="bg1"/>
                </a:solidFill>
              </a:rPr>
              <a:t>7</a:t>
            </a:r>
            <a:r>
              <a:rPr lang="en-US" sz="2400">
                <a:solidFill>
                  <a:schemeClr val="bg1"/>
                </a:solidFill>
              </a:rPr>
              <a:t> matches</a:t>
            </a:r>
          </a:p>
          <a:p>
            <a:pPr>
              <a:lnSpc>
                <a:spcPct val="150000"/>
              </a:lnSpc>
            </a:pPr>
            <a:r>
              <a:rPr lang="en-US" sz="2400">
                <a:solidFill>
                  <a:schemeClr val="bg1"/>
                </a:solidFill>
              </a:rPr>
              <a:t>	11</a:t>
            </a:r>
            <a:r>
              <a:rPr lang="en-US" altLang="zh-CN" sz="2400">
                <a:solidFill>
                  <a:schemeClr val="bg1"/>
                </a:solidFill>
              </a:rPr>
              <a:t>6</a:t>
            </a:r>
            <a:r>
              <a:rPr lang="en-US" sz="2400">
                <a:solidFill>
                  <a:schemeClr val="bg1"/>
                </a:solidFill>
              </a:rPr>
              <a:t> heroes</a:t>
            </a:r>
          </a:p>
          <a:p>
            <a:pPr>
              <a:lnSpc>
                <a:spcPct val="150000"/>
              </a:lnSpc>
            </a:pPr>
            <a:r>
              <a:rPr lang="en-US" sz="2400">
                <a:solidFill>
                  <a:schemeClr val="bg1"/>
                </a:solidFill>
              </a:rPr>
              <a:t>	272 items</a:t>
            </a:r>
          </a:p>
          <a:p>
            <a:pPr marL="342900" indent="-342900">
              <a:lnSpc>
                <a:spcPct val="150000"/>
              </a:lnSpc>
              <a:buFont typeface="Arial" panose="020B0604020202020204" pitchFamily="34" charset="0"/>
              <a:buChar char="•"/>
            </a:pPr>
            <a:endParaRPr lang="en-US" sz="2800">
              <a:solidFill>
                <a:schemeClr val="bg1"/>
              </a:solidFill>
            </a:endParaRPr>
          </a:p>
          <a:p>
            <a:pPr marL="342900" indent="-342900">
              <a:lnSpc>
                <a:spcPct val="150000"/>
              </a:lnSpc>
              <a:buFont typeface="Arial" panose="020B0604020202020204" pitchFamily="34" charset="0"/>
              <a:buChar char="•"/>
            </a:pPr>
            <a:endParaRPr lang="en-US" sz="2800">
              <a:solidFill>
                <a:schemeClr val="bg1"/>
              </a:solidFill>
            </a:endParaRPr>
          </a:p>
          <a:p>
            <a:pPr marL="342900" indent="-342900">
              <a:lnSpc>
                <a:spcPct val="150000"/>
              </a:lnSpc>
              <a:buFont typeface="Arial" panose="020B0604020202020204" pitchFamily="34" charset="0"/>
              <a:buChar char="•"/>
            </a:pPr>
            <a:endParaRPr lang="en-US" sz="2800">
              <a:solidFill>
                <a:schemeClr val="bg1"/>
              </a:solidFill>
            </a:endParaRPr>
          </a:p>
          <a:p>
            <a:pPr marL="342900" indent="-342900">
              <a:buFont typeface="Arial" panose="020B0604020202020204" pitchFamily="34" charset="0"/>
              <a:buChar char="•"/>
            </a:pPr>
            <a:endParaRPr lang="en-US" sz="2000">
              <a:solidFill>
                <a:schemeClr val="bg1"/>
              </a:solidFill>
            </a:endParaRPr>
          </a:p>
        </p:txBody>
      </p:sp>
      <p:pic>
        <p:nvPicPr>
          <p:cNvPr id="2" name="Picture 1">
            <a:extLst>
              <a:ext uri="{FF2B5EF4-FFF2-40B4-BE49-F238E27FC236}">
                <a16:creationId xmlns:a16="http://schemas.microsoft.com/office/drawing/2014/main" id="{98B84F34-8FAB-F144-9C20-555C04F03070}"/>
              </a:ext>
            </a:extLst>
          </p:cNvPr>
          <p:cNvPicPr>
            <a:picLocks noChangeAspect="1"/>
          </p:cNvPicPr>
          <p:nvPr/>
        </p:nvPicPr>
        <p:blipFill>
          <a:blip r:embed="rId3"/>
          <a:stretch>
            <a:fillRect/>
          </a:stretch>
        </p:blipFill>
        <p:spPr>
          <a:xfrm>
            <a:off x="4152900" y="1495905"/>
            <a:ext cx="7905751" cy="5113897"/>
          </a:xfrm>
          <a:prstGeom prst="rect">
            <a:avLst/>
          </a:prstGeom>
          <a:effectLst>
            <a:softEdge rad="152400"/>
          </a:effectLst>
        </p:spPr>
      </p:pic>
    </p:spTree>
    <p:extLst>
      <p:ext uri="{BB962C8B-B14F-4D97-AF65-F5344CB8AC3E}">
        <p14:creationId xmlns:p14="http://schemas.microsoft.com/office/powerpoint/2010/main" val="2854782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606B9F-9EB6-F642-BD45-F1A63F26A7AF}"/>
              </a:ext>
            </a:extLst>
          </p:cNvPr>
          <p:cNvSpPr/>
          <p:nvPr/>
        </p:nvSpPr>
        <p:spPr>
          <a:xfrm>
            <a:off x="0"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906905" y="849574"/>
            <a:ext cx="2369696"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Design</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9" y="1520329"/>
            <a:ext cx="2223780" cy="63974"/>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 name="图片 2">
            <a:extLst>
              <a:ext uri="{FF2B5EF4-FFF2-40B4-BE49-F238E27FC236}">
                <a16:creationId xmlns:a16="http://schemas.microsoft.com/office/drawing/2014/main" id="{98584C74-584A-404E-AB24-54E550AA1A97}"/>
              </a:ext>
            </a:extLst>
          </p:cNvPr>
          <p:cNvPicPr>
            <a:picLocks noChangeAspect="1"/>
          </p:cNvPicPr>
          <p:nvPr/>
        </p:nvPicPr>
        <p:blipFill>
          <a:blip r:embed="rId2">
            <a:alphaModFix amt="99000"/>
            <a:extLst>
              <a:ext uri="{BEBA8EAE-BF5A-486C-A8C5-ECC9F3942E4B}">
                <a14:imgProps xmlns:a14="http://schemas.microsoft.com/office/drawing/2010/main">
                  <a14:imgLayer r:embed="rId3">
                    <a14:imgEffect>
                      <a14:brightnessContrast bright="-12000" contrast="7000"/>
                    </a14:imgEffect>
                  </a14:imgLayer>
                </a14:imgProps>
              </a:ext>
            </a:extLst>
          </a:blip>
          <a:stretch>
            <a:fillRect/>
          </a:stretch>
        </p:blipFill>
        <p:spPr>
          <a:xfrm>
            <a:off x="2688117" y="612174"/>
            <a:ext cx="9503884" cy="6245826"/>
          </a:xfrm>
          <a:prstGeom prst="rect">
            <a:avLst/>
          </a:prstGeom>
          <a:effectLst>
            <a:softEdge rad="304800"/>
          </a:effectLst>
        </p:spPr>
      </p:pic>
      <p:sp>
        <p:nvSpPr>
          <p:cNvPr id="4" name="矩形 3">
            <a:extLst>
              <a:ext uri="{FF2B5EF4-FFF2-40B4-BE49-F238E27FC236}">
                <a16:creationId xmlns:a16="http://schemas.microsoft.com/office/drawing/2014/main" id="{201A4F48-293B-4B87-B740-527FEF00F06B}"/>
              </a:ext>
            </a:extLst>
          </p:cNvPr>
          <p:cNvSpPr/>
          <p:nvPr/>
        </p:nvSpPr>
        <p:spPr>
          <a:xfrm>
            <a:off x="4578516" y="3609413"/>
            <a:ext cx="767983" cy="483072"/>
          </a:xfrm>
          <a:prstGeom prst="rect">
            <a:avLst/>
          </a:prstGeom>
          <a:ln>
            <a:round/>
          </a:ln>
          <a:scene3d>
            <a:camera prst="orthographicFront"/>
            <a:lightRig rig="threePt" dir="t"/>
          </a:scene3d>
          <a:sp3d prstMaterial="dkEdge"/>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ln w="0"/>
                <a:solidFill>
                  <a:schemeClr val="tx1"/>
                </a:solidFill>
                <a:effectLst>
                  <a:outerShdw blurRad="38100" dist="19050" dir="2700000" algn="tl" rotWithShape="0">
                    <a:schemeClr val="dk1">
                      <a:alpha val="40000"/>
                    </a:schemeClr>
                  </a:outerShdw>
                </a:effectLst>
              </a:rPr>
              <a:t>Users</a:t>
            </a:r>
            <a:endParaRPr lang="zh-CN" altLang="en-US">
              <a:ln w="0"/>
              <a:solidFill>
                <a:schemeClr val="tx1"/>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990F10FE-BCBD-4732-BF59-6031EE5A89AE}"/>
              </a:ext>
            </a:extLst>
          </p:cNvPr>
          <p:cNvSpPr/>
          <p:nvPr/>
        </p:nvSpPr>
        <p:spPr>
          <a:xfrm>
            <a:off x="7220116" y="2085376"/>
            <a:ext cx="810712" cy="383373"/>
          </a:xfrm>
          <a:prstGeom prst="rect">
            <a:avLst/>
          </a:prstGeom>
          <a:ln>
            <a:round/>
          </a:ln>
          <a:scene3d>
            <a:camera prst="orthographicFront"/>
            <a:lightRig rig="threePt" dir="t"/>
          </a:scene3d>
          <a:sp3d prstMaterial="dkEdge"/>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ln w="0"/>
                <a:solidFill>
                  <a:schemeClr val="tx1"/>
                </a:solidFill>
                <a:effectLst>
                  <a:outerShdw blurRad="38100" dist="19050" dir="2700000" algn="tl" rotWithShape="0">
                    <a:schemeClr val="dk1">
                      <a:alpha val="40000"/>
                    </a:schemeClr>
                  </a:outerShdw>
                </a:effectLst>
              </a:rPr>
              <a:t>Match</a:t>
            </a:r>
            <a:endParaRPr lang="zh-CN" altLang="en-US">
              <a:ln w="0"/>
              <a:solidFill>
                <a:schemeClr val="tx1"/>
              </a:solidFill>
              <a:effectLst>
                <a:outerShdw blurRad="38100" dist="19050" dir="2700000" algn="tl" rotWithShape="0">
                  <a:schemeClr val="dk1">
                    <a:alpha val="40000"/>
                  </a:schemeClr>
                </a:outerShdw>
              </a:effectLst>
            </a:endParaRPr>
          </a:p>
        </p:txBody>
      </p:sp>
      <p:sp>
        <p:nvSpPr>
          <p:cNvPr id="11" name="矩形 10">
            <a:extLst>
              <a:ext uri="{FF2B5EF4-FFF2-40B4-BE49-F238E27FC236}">
                <a16:creationId xmlns:a16="http://schemas.microsoft.com/office/drawing/2014/main" id="{DE1BCAF7-C1B2-4656-A09D-4A39B124463D}"/>
              </a:ext>
            </a:extLst>
          </p:cNvPr>
          <p:cNvSpPr/>
          <p:nvPr/>
        </p:nvSpPr>
        <p:spPr>
          <a:xfrm>
            <a:off x="6884836" y="4017101"/>
            <a:ext cx="753740" cy="369130"/>
          </a:xfrm>
          <a:prstGeom prst="rect">
            <a:avLst/>
          </a:prstGeom>
          <a:ln>
            <a:round/>
          </a:ln>
          <a:scene3d>
            <a:camera prst="orthographicFront"/>
            <a:lightRig rig="threePt" dir="t"/>
          </a:scene3d>
          <a:sp3d prstMaterial="dkEdge"/>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ln w="0"/>
                <a:solidFill>
                  <a:schemeClr val="tx1"/>
                </a:solidFill>
                <a:effectLst>
                  <a:outerShdw blurRad="38100" dist="19050" dir="2700000" algn="tl" rotWithShape="0">
                    <a:schemeClr val="dk1">
                      <a:alpha val="40000"/>
                    </a:schemeClr>
                  </a:outerShdw>
                </a:effectLst>
              </a:rPr>
              <a:t>Player</a:t>
            </a:r>
            <a:endParaRPr lang="zh-CN" altLang="en-US">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0FE4AB6A-B5E7-426A-9697-AE8689A2DAE3}"/>
              </a:ext>
            </a:extLst>
          </p:cNvPr>
          <p:cNvSpPr/>
          <p:nvPr/>
        </p:nvSpPr>
        <p:spPr>
          <a:xfrm>
            <a:off x="6586619" y="5480278"/>
            <a:ext cx="810712" cy="411859"/>
          </a:xfrm>
          <a:prstGeom prst="rect">
            <a:avLst/>
          </a:prstGeom>
          <a:ln>
            <a:round/>
          </a:ln>
          <a:scene3d>
            <a:camera prst="orthographicFront"/>
            <a:lightRig rig="threePt" dir="t"/>
          </a:scene3d>
          <a:sp3d prstMaterial="dkEdge"/>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ln w="0"/>
                <a:solidFill>
                  <a:schemeClr val="tx1"/>
                </a:solidFill>
                <a:effectLst>
                  <a:outerShdw blurRad="38100" dist="19050" dir="2700000" algn="tl" rotWithShape="0">
                    <a:schemeClr val="dk1">
                      <a:alpha val="40000"/>
                    </a:schemeClr>
                  </a:outerShdw>
                </a:effectLst>
              </a:rPr>
              <a:t>Hero</a:t>
            </a:r>
            <a:endParaRPr lang="zh-CN" altLang="en-US">
              <a:ln w="0"/>
              <a:solidFill>
                <a:schemeClr val="tx1"/>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A5F97759-E6FA-4C4F-8946-14B90F03D64B}"/>
              </a:ext>
            </a:extLst>
          </p:cNvPr>
          <p:cNvSpPr/>
          <p:nvPr/>
        </p:nvSpPr>
        <p:spPr>
          <a:xfrm>
            <a:off x="9850015" y="4751415"/>
            <a:ext cx="796469" cy="440345"/>
          </a:xfrm>
          <a:prstGeom prst="rect">
            <a:avLst/>
          </a:prstGeom>
          <a:ln>
            <a:round/>
          </a:ln>
          <a:scene3d>
            <a:camera prst="orthographicFront"/>
            <a:lightRig rig="threePt" dir="t"/>
          </a:scene3d>
          <a:sp3d prstMaterial="dkEdge"/>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a:ln w="0"/>
                <a:solidFill>
                  <a:schemeClr val="tx1"/>
                </a:solidFill>
                <a:effectLst>
                  <a:outerShdw blurRad="38100" dist="19050" dir="2700000" algn="tl" rotWithShape="0">
                    <a:schemeClr val="dk1">
                      <a:alpha val="40000"/>
                    </a:schemeClr>
                  </a:outerShdw>
                </a:effectLst>
              </a:rPr>
              <a:t>Item</a:t>
            </a:r>
            <a:endParaRPr lang="zh-CN" altLang="en-US">
              <a:ln w="0"/>
              <a:solidFill>
                <a:schemeClr val="tx1"/>
              </a:solidFill>
              <a:effectLst>
                <a:outerShdw blurRad="38100" dist="19050" dir="2700000" algn="tl" rotWithShape="0">
                  <a:schemeClr val="dk1">
                    <a:alpha val="40000"/>
                  </a:schemeClr>
                </a:outerShdw>
              </a:effectLst>
            </a:endParaRPr>
          </a:p>
        </p:txBody>
      </p:sp>
      <p:sp>
        <p:nvSpPr>
          <p:cNvPr id="2" name="Rectangle 1">
            <a:extLst>
              <a:ext uri="{FF2B5EF4-FFF2-40B4-BE49-F238E27FC236}">
                <a16:creationId xmlns:a16="http://schemas.microsoft.com/office/drawing/2014/main" id="{6F19904D-20EC-D643-A74C-73FBBFF69FFF}"/>
              </a:ext>
            </a:extLst>
          </p:cNvPr>
          <p:cNvSpPr/>
          <p:nvPr/>
        </p:nvSpPr>
        <p:spPr>
          <a:xfrm>
            <a:off x="127277" y="1792859"/>
            <a:ext cx="2884764" cy="1230593"/>
          </a:xfrm>
          <a:prstGeom prst="rect">
            <a:avLst/>
          </a:prstGeom>
        </p:spPr>
        <p:txBody>
          <a:bodyPr wrap="none">
            <a:spAutoFit/>
          </a:bodyPr>
          <a:lstStyle/>
          <a:p>
            <a:pPr marL="342900" indent="-342900">
              <a:lnSpc>
                <a:spcPct val="150000"/>
              </a:lnSpc>
              <a:buFont typeface="Arial" panose="020B0604020202020204" pitchFamily="34" charset="0"/>
              <a:buChar char="•"/>
            </a:pPr>
            <a:r>
              <a:rPr lang="en-US" sz="2600">
                <a:solidFill>
                  <a:schemeClr val="bg1"/>
                </a:solidFill>
              </a:rPr>
              <a:t>5 entities</a:t>
            </a:r>
          </a:p>
          <a:p>
            <a:pPr marL="342900" indent="-342900">
              <a:lnSpc>
                <a:spcPct val="150000"/>
              </a:lnSpc>
              <a:buFont typeface="Arial" panose="020B0604020202020204" pitchFamily="34" charset="0"/>
              <a:buChar char="•"/>
            </a:pPr>
            <a:r>
              <a:rPr lang="en-US" sz="2600">
                <a:solidFill>
                  <a:schemeClr val="bg1"/>
                </a:solidFill>
              </a:rPr>
              <a:t>Tens of attributes</a:t>
            </a:r>
          </a:p>
        </p:txBody>
      </p:sp>
      <p:cxnSp>
        <p:nvCxnSpPr>
          <p:cNvPr id="16" name="Straight Connector 15">
            <a:extLst>
              <a:ext uri="{FF2B5EF4-FFF2-40B4-BE49-F238E27FC236}">
                <a16:creationId xmlns:a16="http://schemas.microsoft.com/office/drawing/2014/main" id="{8601485E-97AA-0843-B93F-50F8D9BC4294}"/>
              </a:ext>
            </a:extLst>
          </p:cNvPr>
          <p:cNvCxnSpPr/>
          <p:nvPr/>
        </p:nvCxnSpPr>
        <p:spPr>
          <a:xfrm flipH="1">
            <a:off x="6096000" y="5892137"/>
            <a:ext cx="490619" cy="0"/>
          </a:xfrm>
          <a:prstGeom prst="line">
            <a:avLst/>
          </a:prstGeom>
        </p:spPr>
        <p:style>
          <a:lnRef idx="1">
            <a:schemeClr val="accent3"/>
          </a:lnRef>
          <a:fillRef idx="0">
            <a:schemeClr val="accent3"/>
          </a:fillRef>
          <a:effectRef idx="0">
            <a:schemeClr val="accent3"/>
          </a:effectRef>
          <a:fontRef idx="minor">
            <a:schemeClr val="tx1"/>
          </a:fontRef>
        </p:style>
      </p:cxnSp>
      <p:sp>
        <p:nvSpPr>
          <p:cNvPr id="17" name="Oval 16" descr="roles">
            <a:extLst>
              <a:ext uri="{FF2B5EF4-FFF2-40B4-BE49-F238E27FC236}">
                <a16:creationId xmlns:a16="http://schemas.microsoft.com/office/drawing/2014/main" id="{DCA7B381-3B2E-4E45-9F3F-75AC7CA71B72}"/>
              </a:ext>
            </a:extLst>
          </p:cNvPr>
          <p:cNvSpPr/>
          <p:nvPr/>
        </p:nvSpPr>
        <p:spPr>
          <a:xfrm>
            <a:off x="5285287" y="5737757"/>
            <a:ext cx="810712" cy="308759"/>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n>
                  <a:solidFill>
                    <a:schemeClr val="tx1"/>
                  </a:solidFill>
                  <a:prstDash val="dash"/>
                </a:ln>
                <a:solidFill>
                  <a:schemeClr val="tx1"/>
                </a:solidFill>
                <a:latin typeface="Times New Roman" panose="02020603050405020304" pitchFamily="18" charset="0"/>
                <a:cs typeface="Times New Roman" panose="02020603050405020304" pitchFamily="18" charset="0"/>
              </a:rPr>
              <a:t>roles</a:t>
            </a:r>
          </a:p>
        </p:txBody>
      </p:sp>
    </p:spTree>
    <p:extLst>
      <p:ext uri="{BB962C8B-B14F-4D97-AF65-F5344CB8AC3E}">
        <p14:creationId xmlns:p14="http://schemas.microsoft.com/office/powerpoint/2010/main" val="2660422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BED8E-7BEE-7C4B-8192-10D839363805}"/>
              </a:ext>
            </a:extLst>
          </p:cNvPr>
          <p:cNvSpPr/>
          <p:nvPr/>
        </p:nvSpPr>
        <p:spPr>
          <a:xfrm>
            <a:off x="-1"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863360" y="849574"/>
            <a:ext cx="3759439" cy="646331"/>
          </a:xfrm>
          <a:prstGeom prst="rect">
            <a:avLst/>
          </a:prstGeom>
          <a:noFill/>
        </p:spPr>
        <p:txBody>
          <a:bodyPr wrap="square" rtlCol="0">
            <a:spAutoFit/>
          </a:bodyPr>
          <a:lstStyle/>
          <a:p>
            <a:r>
              <a:rPr lang="en-US" sz="3600" dirty="0">
                <a:solidFill>
                  <a:schemeClr val="bg1"/>
                </a:solidFill>
                <a:latin typeface="Comic Sans MS" panose="030F0902030302020204" pitchFamily="66" charset="0"/>
              </a:rPr>
              <a:t>Create</a:t>
            </a:r>
            <a:r>
              <a:rPr lang="zh-CN" altLang="en-US" sz="3600" dirty="0">
                <a:solidFill>
                  <a:schemeClr val="bg1"/>
                </a:solidFill>
                <a:latin typeface="Comic Sans MS" panose="030F0902030302020204" pitchFamily="66" charset="0"/>
              </a:rPr>
              <a:t> </a:t>
            </a:r>
            <a:r>
              <a:rPr lang="en-US" altLang="zh-CN" sz="3600" dirty="0">
                <a:solidFill>
                  <a:schemeClr val="bg1"/>
                </a:solidFill>
                <a:latin typeface="Comic Sans MS" panose="030F0902030302020204" pitchFamily="66" charset="0"/>
              </a:rPr>
              <a:t>table</a:t>
            </a:r>
            <a:endParaRPr lang="en-US" sz="3600" dirty="0">
              <a:solidFill>
                <a:schemeClr val="bg1"/>
              </a:solidFill>
              <a:latin typeface="Comic Sans MS" panose="030F0902030302020204" pitchFamily="66" charset="0"/>
            </a:endParaRP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8" y="1524000"/>
            <a:ext cx="3218512" cy="65313"/>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09290-AC02-8241-BF6C-E47603357F42}"/>
              </a:ext>
            </a:extLst>
          </p:cNvPr>
          <p:cNvSpPr txBox="1"/>
          <p:nvPr/>
        </p:nvSpPr>
        <p:spPr>
          <a:xfrm>
            <a:off x="626716" y="1704633"/>
            <a:ext cx="11711031" cy="3424014"/>
          </a:xfrm>
          <a:prstGeom prst="rect">
            <a:avLst/>
          </a:prstGeom>
          <a:noFill/>
        </p:spPr>
        <p:txBody>
          <a:bodyPr wrap="square" rtlCol="0" anchor="t">
            <a:spAutoFit/>
          </a:bodyPr>
          <a:lstStyle/>
          <a:p>
            <a:pPr marL="342900" indent="-342900">
              <a:lnSpc>
                <a:spcPct val="150000"/>
              </a:lnSpc>
              <a:buFont typeface="Arial" panose="020B0604020202020204" pitchFamily="34" charset="0"/>
              <a:buChar char="•"/>
            </a:pPr>
            <a:r>
              <a:rPr lang="en-US" sz="2500">
                <a:solidFill>
                  <a:schemeClr val="bg1"/>
                </a:solidFill>
              </a:rPr>
              <a:t>Map ERD into Relations</a:t>
            </a:r>
            <a:endParaRPr lang="en-US" sz="2800">
              <a:solidFill>
                <a:schemeClr val="bg1"/>
              </a:solidFill>
            </a:endParaRPr>
          </a:p>
          <a:p>
            <a:pPr marL="342900" indent="-342900">
              <a:lnSpc>
                <a:spcPct val="150000"/>
              </a:lnSpc>
              <a:buFont typeface="Arial" panose="020B0604020202020204" pitchFamily="34" charset="0"/>
              <a:buChar char="•"/>
            </a:pPr>
            <a:r>
              <a:rPr lang="en-US" sz="2500">
                <a:solidFill>
                  <a:schemeClr val="bg1"/>
                </a:solidFill>
              </a:rPr>
              <a:t>Anonymous players</a:t>
            </a:r>
            <a:endParaRPr lang="en-US" sz="2800">
              <a:solidFill>
                <a:schemeClr val="bg1"/>
              </a:solidFill>
            </a:endParaRPr>
          </a:p>
          <a:p>
            <a:pPr marL="342900" indent="-342900">
              <a:lnSpc>
                <a:spcPct val="150000"/>
              </a:lnSpc>
              <a:buFont typeface="Arial" panose="020B0604020202020204" pitchFamily="34" charset="0"/>
              <a:buChar char="•"/>
            </a:pPr>
            <a:r>
              <a:rPr lang="en-US" sz="2500">
                <a:solidFill>
                  <a:schemeClr val="bg1"/>
                </a:solidFill>
              </a:rPr>
              <a:t>Boolean Value: </a:t>
            </a:r>
            <a:r>
              <a:rPr lang="en-US" sz="2500" err="1">
                <a:solidFill>
                  <a:schemeClr val="bg1"/>
                </a:solidFill>
              </a:rPr>
              <a:t>radiant_win</a:t>
            </a:r>
            <a:endParaRPr lang="en-US" sz="2800">
              <a:solidFill>
                <a:schemeClr val="bg1"/>
              </a:solidFill>
            </a:endParaRPr>
          </a:p>
          <a:p>
            <a:pPr marL="342900" indent="-342900">
              <a:lnSpc>
                <a:spcPct val="150000"/>
              </a:lnSpc>
              <a:buFont typeface="Arial" panose="020B0604020202020204" pitchFamily="34" charset="0"/>
              <a:buChar char="•"/>
            </a:pPr>
            <a:r>
              <a:rPr lang="en-US" sz="2500">
                <a:solidFill>
                  <a:schemeClr val="bg1"/>
                </a:solidFill>
              </a:rPr>
              <a:t>Add multivalued attribute “role” to hero entity</a:t>
            </a:r>
            <a:endParaRPr lang="en-US" sz="2800">
              <a:solidFill>
                <a:schemeClr val="bg1"/>
              </a:solidFill>
            </a:endParaRPr>
          </a:p>
          <a:p>
            <a:pPr marL="342900" indent="-342900">
              <a:lnSpc>
                <a:spcPct val="150000"/>
              </a:lnSpc>
              <a:buFont typeface="Arial" panose="020B0604020202020204" pitchFamily="34" charset="0"/>
              <a:buChar char="•"/>
            </a:pPr>
            <a:endParaRPr lang="en-US" sz="2800">
              <a:solidFill>
                <a:schemeClr val="bg1"/>
              </a:solidFill>
            </a:endParaRPr>
          </a:p>
          <a:p>
            <a:pPr marL="342900" indent="-342900">
              <a:buFont typeface="Arial" panose="020B0604020202020204" pitchFamily="34" charset="0"/>
              <a:buChar char="•"/>
            </a:pPr>
            <a:endParaRPr lang="en-US" sz="2000">
              <a:solidFill>
                <a:schemeClr val="bg1"/>
              </a:solidFill>
            </a:endParaRPr>
          </a:p>
        </p:txBody>
      </p:sp>
      <p:pic>
        <p:nvPicPr>
          <p:cNvPr id="2" name="Picture 2" descr="A screenshot of a cell phone&#10;&#10;Description generated with very high confidence">
            <a:extLst>
              <a:ext uri="{FF2B5EF4-FFF2-40B4-BE49-F238E27FC236}">
                <a16:creationId xmlns:a16="http://schemas.microsoft.com/office/drawing/2014/main" id="{E6B10952-1103-456F-BCDD-46643201BF1D}"/>
              </a:ext>
            </a:extLst>
          </p:cNvPr>
          <p:cNvPicPr>
            <a:picLocks noChangeAspect="1"/>
          </p:cNvPicPr>
          <p:nvPr/>
        </p:nvPicPr>
        <p:blipFill>
          <a:blip r:embed="rId2"/>
          <a:stretch>
            <a:fillRect/>
          </a:stretch>
        </p:blipFill>
        <p:spPr>
          <a:xfrm>
            <a:off x="8626980" y="4099659"/>
            <a:ext cx="3312920" cy="2333374"/>
          </a:xfrm>
          <a:prstGeom prst="rect">
            <a:avLst/>
          </a:prstGeom>
        </p:spPr>
      </p:pic>
      <p:pic>
        <p:nvPicPr>
          <p:cNvPr id="4" name="Picture 8">
            <a:extLst>
              <a:ext uri="{FF2B5EF4-FFF2-40B4-BE49-F238E27FC236}">
                <a16:creationId xmlns:a16="http://schemas.microsoft.com/office/drawing/2014/main" id="{02F87713-D13E-4AD3-B1D1-3C0492A95ACA}"/>
              </a:ext>
            </a:extLst>
          </p:cNvPr>
          <p:cNvPicPr>
            <a:picLocks noChangeAspect="1"/>
          </p:cNvPicPr>
          <p:nvPr/>
        </p:nvPicPr>
        <p:blipFill>
          <a:blip r:embed="rId3"/>
          <a:stretch>
            <a:fillRect/>
          </a:stretch>
        </p:blipFill>
        <p:spPr>
          <a:xfrm>
            <a:off x="316194" y="4096865"/>
            <a:ext cx="8077200" cy="2346081"/>
          </a:xfrm>
          <a:prstGeom prst="rect">
            <a:avLst/>
          </a:prstGeom>
        </p:spPr>
      </p:pic>
    </p:spTree>
    <p:extLst>
      <p:ext uri="{BB962C8B-B14F-4D97-AF65-F5344CB8AC3E}">
        <p14:creationId xmlns:p14="http://schemas.microsoft.com/office/powerpoint/2010/main" val="1517886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BED8E-7BEE-7C4B-8192-10D839363805}"/>
              </a:ext>
            </a:extLst>
          </p:cNvPr>
          <p:cNvSpPr/>
          <p:nvPr/>
        </p:nvSpPr>
        <p:spPr>
          <a:xfrm>
            <a:off x="0"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863360" y="685193"/>
            <a:ext cx="5679944" cy="83740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3600" dirty="0">
                <a:solidFill>
                  <a:schemeClr val="bg1"/>
                </a:solidFill>
                <a:latin typeface="Comic Sans MS" panose="030F0902030302020204" pitchFamily="66" charset="0"/>
              </a:rPr>
              <a:t>Anonymous players</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88" y="1524000"/>
            <a:ext cx="3218512" cy="65313"/>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D22DDB7F-F59D-F84B-A401-8FE97BBF42D4}"/>
              </a:ext>
            </a:extLst>
          </p:cNvPr>
          <p:cNvGraphicFramePr>
            <a:graphicFrameLocks noGrp="1"/>
          </p:cNvGraphicFramePr>
          <p:nvPr>
            <p:extLst>
              <p:ext uri="{D42A27DB-BD31-4B8C-83A1-F6EECF244321}">
                <p14:modId xmlns:p14="http://schemas.microsoft.com/office/powerpoint/2010/main" val="2527832776"/>
              </p:ext>
            </p:extLst>
          </p:nvPr>
        </p:nvGraphicFramePr>
        <p:xfrm>
          <a:off x="417371" y="2450373"/>
          <a:ext cx="2487783" cy="1325880"/>
        </p:xfrm>
        <a:graphic>
          <a:graphicData uri="http://schemas.openxmlformats.org/drawingml/2006/table">
            <a:tbl>
              <a:tblPr firstRow="1" bandRow="1">
                <a:tableStyleId>{073A0DAA-6AF3-43AB-8588-CEC1D06C72B9}</a:tableStyleId>
              </a:tblPr>
              <a:tblGrid>
                <a:gridCol w="1169622">
                  <a:extLst>
                    <a:ext uri="{9D8B030D-6E8A-4147-A177-3AD203B41FA5}">
                      <a16:colId xmlns:a16="http://schemas.microsoft.com/office/drawing/2014/main" val="479182538"/>
                    </a:ext>
                  </a:extLst>
                </a:gridCol>
                <a:gridCol w="641267">
                  <a:extLst>
                    <a:ext uri="{9D8B030D-6E8A-4147-A177-3AD203B41FA5}">
                      <a16:colId xmlns:a16="http://schemas.microsoft.com/office/drawing/2014/main" val="3943626966"/>
                    </a:ext>
                  </a:extLst>
                </a:gridCol>
                <a:gridCol w="676894">
                  <a:extLst>
                    <a:ext uri="{9D8B030D-6E8A-4147-A177-3AD203B41FA5}">
                      <a16:colId xmlns:a16="http://schemas.microsoft.com/office/drawing/2014/main" val="1225608870"/>
                    </a:ext>
                  </a:extLst>
                </a:gridCol>
              </a:tblGrid>
              <a:tr h="315795">
                <a:tc>
                  <a:txBody>
                    <a:bodyPr/>
                    <a:lstStyle/>
                    <a:p>
                      <a:pPr algn="ctr"/>
                      <a:r>
                        <a:rPr lang="en-US" altLang="zh-CN" sz="1500" u="sng" dirty="0" err="1">
                          <a:solidFill>
                            <a:srgbClr val="FF0000"/>
                          </a:solidFill>
                        </a:rPr>
                        <a:t>Steam_id</a:t>
                      </a:r>
                      <a:endParaRPr lang="en-US" sz="1500" u="sng" dirty="0">
                        <a:solidFill>
                          <a:srgbClr val="FF0000"/>
                        </a:solidFill>
                      </a:endParaRPr>
                    </a:p>
                  </a:txBody>
                  <a:tcPr/>
                </a:tc>
                <a:tc>
                  <a:txBody>
                    <a:bodyPr/>
                    <a:lstStyle/>
                    <a:p>
                      <a:pPr algn="ctr"/>
                      <a:r>
                        <a:rPr lang="en-US" altLang="zh-CN" sz="1500" dirty="0"/>
                        <a:t>rank</a:t>
                      </a:r>
                      <a:endParaRPr lang="en-US" sz="1500" dirty="0">
                        <a:solidFill>
                          <a:schemeClr val="bg1"/>
                        </a:solidFill>
                      </a:endParaRPr>
                    </a:p>
                  </a:txBody>
                  <a:tcPr/>
                </a:tc>
                <a:tc>
                  <a:txBody>
                    <a:bodyPr/>
                    <a:lstStyle/>
                    <a:p>
                      <a:pPr algn="ctr"/>
                      <a:r>
                        <a:rPr lang="en-US" altLang="zh-CN" sz="1500" dirty="0"/>
                        <a:t>name</a:t>
                      </a:r>
                      <a:endParaRPr lang="en-US" sz="1500" dirty="0">
                        <a:solidFill>
                          <a:schemeClr val="bg1"/>
                        </a:solidFill>
                      </a:endParaRPr>
                    </a:p>
                  </a:txBody>
                  <a:tcPr/>
                </a:tc>
                <a:extLst>
                  <a:ext uri="{0D108BD9-81ED-4DB2-BD59-A6C34878D82A}">
                    <a16:rowId xmlns:a16="http://schemas.microsoft.com/office/drawing/2014/main" val="970183407"/>
                  </a:ext>
                </a:extLst>
              </a:tr>
              <a:tr h="315795">
                <a:tc>
                  <a:txBody>
                    <a:bodyPr/>
                    <a:lstStyle/>
                    <a:p>
                      <a:pPr algn="ctr"/>
                      <a:r>
                        <a:rPr lang="en-US" altLang="zh-CN" sz="1500" dirty="0"/>
                        <a:t>149838098</a:t>
                      </a:r>
                      <a:endParaRPr lang="en-US" sz="1500" dirty="0">
                        <a:solidFill>
                          <a:schemeClr val="bg1"/>
                        </a:solidFill>
                      </a:endParaRPr>
                    </a:p>
                  </a:txBody>
                  <a:tcPr/>
                </a:tc>
                <a:tc>
                  <a:txBody>
                    <a:bodyPr/>
                    <a:lstStyle/>
                    <a:p>
                      <a:pPr algn="ctr"/>
                      <a:r>
                        <a:rPr lang="en-US" altLang="zh-CN" sz="1500" dirty="0"/>
                        <a:t>37</a:t>
                      </a:r>
                      <a:endParaRPr lang="en-US" sz="1500" dirty="0">
                        <a:solidFill>
                          <a:schemeClr val="bg1"/>
                        </a:solidFill>
                      </a:endParaRPr>
                    </a:p>
                  </a:txBody>
                  <a:tcPr/>
                </a:tc>
                <a:tc>
                  <a:txBody>
                    <a:bodyPr/>
                    <a:lstStyle/>
                    <a:p>
                      <a:pPr algn="ctr"/>
                      <a:r>
                        <a:rPr lang="en-US" altLang="zh-CN" sz="1500" dirty="0"/>
                        <a:t>happy</a:t>
                      </a:r>
                      <a:endParaRPr lang="en-US" sz="1500" dirty="0">
                        <a:solidFill>
                          <a:schemeClr val="bg1"/>
                        </a:solidFill>
                      </a:endParaRPr>
                    </a:p>
                  </a:txBody>
                  <a:tcPr/>
                </a:tc>
                <a:extLst>
                  <a:ext uri="{0D108BD9-81ED-4DB2-BD59-A6C34878D82A}">
                    <a16:rowId xmlns:a16="http://schemas.microsoft.com/office/drawing/2014/main" val="2159276811"/>
                  </a:ext>
                </a:extLst>
              </a:tr>
              <a:tr h="315795">
                <a:tc>
                  <a:txBody>
                    <a:bodyPr/>
                    <a:lstStyle/>
                    <a:p>
                      <a:pPr algn="ctr"/>
                      <a:r>
                        <a:rPr lang="en-US" altLang="zh-CN" sz="1500" dirty="0"/>
                        <a:t>139487028</a:t>
                      </a:r>
                      <a:endParaRPr lang="en-US" sz="1500" dirty="0">
                        <a:solidFill>
                          <a:schemeClr val="bg1"/>
                        </a:solidFill>
                      </a:endParaRPr>
                    </a:p>
                  </a:txBody>
                  <a:tcPr/>
                </a:tc>
                <a:tc>
                  <a:txBody>
                    <a:bodyPr/>
                    <a:lstStyle/>
                    <a:p>
                      <a:pPr algn="ctr"/>
                      <a:r>
                        <a:rPr lang="en-US" altLang="zh-CN" sz="1500" dirty="0"/>
                        <a:t>200</a:t>
                      </a:r>
                      <a:endParaRPr lang="en-US" sz="1500" dirty="0">
                        <a:solidFill>
                          <a:schemeClr val="bg1"/>
                        </a:solidFill>
                      </a:endParaRPr>
                    </a:p>
                  </a:txBody>
                  <a:tcPr/>
                </a:tc>
                <a:tc>
                  <a:txBody>
                    <a:bodyPr/>
                    <a:lstStyle/>
                    <a:p>
                      <a:pPr algn="ctr"/>
                      <a:r>
                        <a:rPr lang="en-US" altLang="zh-CN" sz="1500" dirty="0"/>
                        <a:t>rock</a:t>
                      </a:r>
                      <a:endParaRPr lang="en-US" sz="1500" dirty="0">
                        <a:solidFill>
                          <a:schemeClr val="bg1"/>
                        </a:solidFill>
                      </a:endParaRPr>
                    </a:p>
                  </a:txBody>
                  <a:tcPr/>
                </a:tc>
                <a:extLst>
                  <a:ext uri="{0D108BD9-81ED-4DB2-BD59-A6C34878D82A}">
                    <a16:rowId xmlns:a16="http://schemas.microsoft.com/office/drawing/2014/main" val="2100789691"/>
                  </a:ext>
                </a:extLst>
              </a:tr>
              <a:tr h="360909">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3105524149"/>
                  </a:ext>
                </a:extLst>
              </a:tr>
            </a:tbl>
          </a:graphicData>
        </a:graphic>
      </p:graphicFrame>
      <p:graphicFrame>
        <p:nvGraphicFramePr>
          <p:cNvPr id="11" name="Table 10">
            <a:extLst>
              <a:ext uri="{FF2B5EF4-FFF2-40B4-BE49-F238E27FC236}">
                <a16:creationId xmlns:a16="http://schemas.microsoft.com/office/drawing/2014/main" id="{7F61177C-D0FB-F842-B133-A029B37AF87F}"/>
              </a:ext>
            </a:extLst>
          </p:cNvPr>
          <p:cNvGraphicFramePr>
            <a:graphicFrameLocks noGrp="1"/>
          </p:cNvGraphicFramePr>
          <p:nvPr>
            <p:extLst>
              <p:ext uri="{D42A27DB-BD31-4B8C-83A1-F6EECF244321}">
                <p14:modId xmlns:p14="http://schemas.microsoft.com/office/powerpoint/2010/main" val="478211358"/>
              </p:ext>
            </p:extLst>
          </p:nvPr>
        </p:nvGraphicFramePr>
        <p:xfrm>
          <a:off x="417371" y="4544974"/>
          <a:ext cx="3538847" cy="1681938"/>
        </p:xfrm>
        <a:graphic>
          <a:graphicData uri="http://schemas.openxmlformats.org/drawingml/2006/table">
            <a:tbl>
              <a:tblPr firstRow="1" bandRow="1">
                <a:tableStyleId>{5202B0CA-FC54-4496-8BCA-5EF66A818D29}</a:tableStyleId>
              </a:tblPr>
              <a:tblGrid>
                <a:gridCol w="1327165">
                  <a:extLst>
                    <a:ext uri="{9D8B030D-6E8A-4147-A177-3AD203B41FA5}">
                      <a16:colId xmlns:a16="http://schemas.microsoft.com/office/drawing/2014/main" val="479182538"/>
                    </a:ext>
                  </a:extLst>
                </a:gridCol>
                <a:gridCol w="1079747">
                  <a:extLst>
                    <a:ext uri="{9D8B030D-6E8A-4147-A177-3AD203B41FA5}">
                      <a16:colId xmlns:a16="http://schemas.microsoft.com/office/drawing/2014/main" val="3943626966"/>
                    </a:ext>
                  </a:extLst>
                </a:gridCol>
                <a:gridCol w="1131935">
                  <a:extLst>
                    <a:ext uri="{9D8B030D-6E8A-4147-A177-3AD203B41FA5}">
                      <a16:colId xmlns:a16="http://schemas.microsoft.com/office/drawing/2014/main" val="1225608870"/>
                    </a:ext>
                  </a:extLst>
                </a:gridCol>
              </a:tblGrid>
              <a:tr h="315795">
                <a:tc>
                  <a:txBody>
                    <a:bodyPr/>
                    <a:lstStyle/>
                    <a:p>
                      <a:pPr algn="ctr"/>
                      <a:r>
                        <a:rPr lang="en-US" altLang="zh-CN" sz="1500" u="sng" dirty="0" err="1">
                          <a:solidFill>
                            <a:srgbClr val="FF0000"/>
                          </a:solidFill>
                        </a:rPr>
                        <a:t>Match_id</a:t>
                      </a:r>
                      <a:endParaRPr lang="en-US" sz="1500" u="sng" dirty="0">
                        <a:solidFill>
                          <a:srgbClr val="FF0000"/>
                        </a:solidFill>
                      </a:endParaRPr>
                    </a:p>
                  </a:txBody>
                  <a:tcPr/>
                </a:tc>
                <a:tc>
                  <a:txBody>
                    <a:bodyPr/>
                    <a:lstStyle/>
                    <a:p>
                      <a:pPr algn="ctr"/>
                      <a:r>
                        <a:rPr lang="en-US" altLang="zh-CN" sz="1500" u="sng" dirty="0" err="1">
                          <a:solidFill>
                            <a:srgbClr val="FF0000"/>
                          </a:solidFill>
                        </a:rPr>
                        <a:t>Steam_id</a:t>
                      </a:r>
                      <a:endParaRPr lang="en-US" sz="1500" u="sng" dirty="0">
                        <a:solidFill>
                          <a:srgbClr val="FF0000"/>
                        </a:solidFill>
                      </a:endParaRPr>
                    </a:p>
                  </a:txBody>
                  <a:tcPr/>
                </a:tc>
                <a:tc>
                  <a:txBody>
                    <a:bodyPr/>
                    <a:lstStyle/>
                    <a:p>
                      <a:pPr algn="ctr"/>
                      <a:r>
                        <a:rPr lang="en-US" altLang="zh-CN" sz="1500" dirty="0" err="1"/>
                        <a:t>Player_slot</a:t>
                      </a:r>
                      <a:endParaRPr lang="en-US" sz="1500" dirty="0">
                        <a:solidFill>
                          <a:schemeClr val="bg1"/>
                        </a:solidFill>
                      </a:endParaRPr>
                    </a:p>
                  </a:txBody>
                  <a:tcPr/>
                </a:tc>
                <a:extLst>
                  <a:ext uri="{0D108BD9-81ED-4DB2-BD59-A6C34878D82A}">
                    <a16:rowId xmlns:a16="http://schemas.microsoft.com/office/drawing/2014/main" val="970183407"/>
                  </a:ext>
                </a:extLst>
              </a:tr>
              <a:tr h="315795">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r>
                        <a:rPr lang="en-US" altLang="zh-CN" sz="1500" kern="1200" dirty="0"/>
                        <a:t>149838098</a:t>
                      </a:r>
                      <a:endParaRPr lang="en-US" sz="1500" kern="1200" dirty="0">
                        <a:solidFill>
                          <a:schemeClr val="dk1"/>
                        </a:solidFill>
                        <a:latin typeface="+mn-lt"/>
                        <a:ea typeface="+mn-ea"/>
                        <a:cs typeface="+mn-cs"/>
                      </a:endParaRPr>
                    </a:p>
                  </a:txBody>
                  <a:tcPr/>
                </a:tc>
                <a:tc>
                  <a:txBody>
                    <a:bodyPr/>
                    <a:lstStyle/>
                    <a:p>
                      <a:pPr algn="ctr"/>
                      <a:r>
                        <a:rPr lang="en-US" altLang="zh-CN" sz="1500" kern="1200" dirty="0"/>
                        <a:t>1</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2159276811"/>
                  </a:ext>
                </a:extLst>
              </a:tr>
              <a:tr h="315795">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r>
                        <a:rPr lang="en-US" altLang="zh-CN" sz="1500" kern="1200" dirty="0"/>
                        <a:t>139487028</a:t>
                      </a:r>
                      <a:endParaRPr lang="en-US" sz="1500" kern="1200" dirty="0">
                        <a:solidFill>
                          <a:schemeClr val="dk1"/>
                        </a:solidFill>
                        <a:latin typeface="+mn-lt"/>
                        <a:ea typeface="+mn-ea"/>
                        <a:cs typeface="+mn-cs"/>
                      </a:endParaRPr>
                    </a:p>
                  </a:txBody>
                  <a:tcPr/>
                </a:tc>
                <a:tc>
                  <a:txBody>
                    <a:bodyPr/>
                    <a:lstStyle/>
                    <a:p>
                      <a:pPr algn="ctr"/>
                      <a:r>
                        <a:rPr lang="en-US" altLang="zh-CN" sz="1500" kern="1200" dirty="0"/>
                        <a:t>2</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2100789691"/>
                  </a:ext>
                </a:extLst>
              </a:tr>
              <a:tr h="360909">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endParaRPr lang="en-US" sz="1500" kern="1200" dirty="0">
                        <a:solidFill>
                          <a:schemeClr val="dk1"/>
                        </a:solidFill>
                        <a:latin typeface="+mn-lt"/>
                        <a:ea typeface="+mn-ea"/>
                        <a:cs typeface="+mn-cs"/>
                      </a:endParaRPr>
                    </a:p>
                  </a:txBody>
                  <a:tcPr/>
                </a:tc>
                <a:tc>
                  <a:txBody>
                    <a:bodyPr/>
                    <a:lstStyle/>
                    <a:p>
                      <a:pPr algn="ctr"/>
                      <a:r>
                        <a:rPr lang="en-US" altLang="zh-CN" sz="1500" kern="1200" dirty="0"/>
                        <a:t>3</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3105524149"/>
                  </a:ext>
                </a:extLst>
              </a:tr>
              <a:tr h="360909">
                <a:tc>
                  <a:txBody>
                    <a:bodyPr/>
                    <a:lstStyle/>
                    <a:p>
                      <a:pPr marL="0" algn="ctr" defTabSz="914400" rtl="0" eaLnBrk="1" latinLnBrk="0" hangingPunct="1"/>
                      <a:r>
                        <a:rPr lang="en-US" sz="1500" kern="1200" dirty="0"/>
                        <a:t>4196318122</a:t>
                      </a:r>
                      <a:endParaRPr lang="en-US" sz="1500" kern="1200" dirty="0">
                        <a:solidFill>
                          <a:schemeClr val="bg1"/>
                        </a:solidFill>
                        <a:latin typeface="+mn-lt"/>
                        <a:ea typeface="+mn-ea"/>
                        <a:cs typeface="+mn-cs"/>
                      </a:endParaRPr>
                    </a:p>
                  </a:txBody>
                  <a:tcPr/>
                </a:tc>
                <a:tc>
                  <a:txBody>
                    <a:bodyPr/>
                    <a:lstStyle/>
                    <a:p>
                      <a:pPr algn="ctr"/>
                      <a:endParaRPr lang="en-US" sz="1500" dirty="0">
                        <a:solidFill>
                          <a:schemeClr val="bg1"/>
                        </a:solidFill>
                      </a:endParaRPr>
                    </a:p>
                  </a:txBody>
                  <a:tcPr/>
                </a:tc>
                <a:tc>
                  <a:txBody>
                    <a:bodyPr/>
                    <a:lstStyle/>
                    <a:p>
                      <a:pPr algn="ctr"/>
                      <a:r>
                        <a:rPr lang="en-US" altLang="zh-CN" sz="1500" dirty="0"/>
                        <a:t>4</a:t>
                      </a:r>
                      <a:endParaRPr lang="en-US" sz="1500" dirty="0">
                        <a:solidFill>
                          <a:schemeClr val="bg1"/>
                        </a:solidFill>
                      </a:endParaRPr>
                    </a:p>
                  </a:txBody>
                  <a:tcPr/>
                </a:tc>
                <a:extLst>
                  <a:ext uri="{0D108BD9-81ED-4DB2-BD59-A6C34878D82A}">
                    <a16:rowId xmlns:a16="http://schemas.microsoft.com/office/drawing/2014/main" val="3986728870"/>
                  </a:ext>
                </a:extLst>
              </a:tr>
            </a:tbl>
          </a:graphicData>
        </a:graphic>
      </p:graphicFrame>
      <p:sp>
        <p:nvSpPr>
          <p:cNvPr id="12" name="TextBox 11">
            <a:extLst>
              <a:ext uri="{FF2B5EF4-FFF2-40B4-BE49-F238E27FC236}">
                <a16:creationId xmlns:a16="http://schemas.microsoft.com/office/drawing/2014/main" id="{26BC8365-A654-5C41-8A83-2B1B177BD8C8}"/>
              </a:ext>
            </a:extLst>
          </p:cNvPr>
          <p:cNvSpPr txBox="1"/>
          <p:nvPr/>
        </p:nvSpPr>
        <p:spPr>
          <a:xfrm>
            <a:off x="401980" y="1993626"/>
            <a:ext cx="771896" cy="369332"/>
          </a:xfrm>
          <a:prstGeom prst="rect">
            <a:avLst/>
          </a:prstGeom>
          <a:noFill/>
        </p:spPr>
        <p:txBody>
          <a:bodyPr wrap="square" rtlCol="0">
            <a:spAutoFit/>
          </a:bodyPr>
          <a:lstStyle/>
          <a:p>
            <a:r>
              <a:rPr lang="en-US" altLang="zh-CN" b="1" dirty="0">
                <a:solidFill>
                  <a:schemeClr val="bg1"/>
                </a:solidFill>
              </a:rPr>
              <a:t>Users</a:t>
            </a:r>
            <a:endParaRPr lang="en-US" b="1" dirty="0">
              <a:solidFill>
                <a:schemeClr val="bg1"/>
              </a:solidFill>
            </a:endParaRPr>
          </a:p>
        </p:txBody>
      </p:sp>
      <p:sp>
        <p:nvSpPr>
          <p:cNvPr id="13" name="TextBox 12">
            <a:extLst>
              <a:ext uri="{FF2B5EF4-FFF2-40B4-BE49-F238E27FC236}">
                <a16:creationId xmlns:a16="http://schemas.microsoft.com/office/drawing/2014/main" id="{D1C6DBDD-39A8-9342-8548-BE592A40CBD3}"/>
              </a:ext>
            </a:extLst>
          </p:cNvPr>
          <p:cNvSpPr txBox="1"/>
          <p:nvPr/>
        </p:nvSpPr>
        <p:spPr>
          <a:xfrm>
            <a:off x="364076" y="4103675"/>
            <a:ext cx="1056904" cy="369332"/>
          </a:xfrm>
          <a:prstGeom prst="rect">
            <a:avLst/>
          </a:prstGeom>
          <a:noFill/>
        </p:spPr>
        <p:txBody>
          <a:bodyPr wrap="square" rtlCol="0">
            <a:spAutoFit/>
          </a:bodyPr>
          <a:lstStyle/>
          <a:p>
            <a:r>
              <a:rPr lang="en-US" altLang="zh-CN" b="1" dirty="0">
                <a:solidFill>
                  <a:schemeClr val="bg1"/>
                </a:solidFill>
              </a:rPr>
              <a:t>Players</a:t>
            </a:r>
            <a:endParaRPr lang="en-US" b="1" dirty="0">
              <a:solidFill>
                <a:schemeClr val="bg1"/>
              </a:solidFill>
            </a:endParaRPr>
          </a:p>
        </p:txBody>
      </p:sp>
      <p:graphicFrame>
        <p:nvGraphicFramePr>
          <p:cNvPr id="14" name="Table 13">
            <a:extLst>
              <a:ext uri="{FF2B5EF4-FFF2-40B4-BE49-F238E27FC236}">
                <a16:creationId xmlns:a16="http://schemas.microsoft.com/office/drawing/2014/main" id="{2307685E-12A9-8E47-B3F6-5D210AE5FBF8}"/>
              </a:ext>
            </a:extLst>
          </p:cNvPr>
          <p:cNvGraphicFramePr>
            <a:graphicFrameLocks noGrp="1"/>
          </p:cNvGraphicFramePr>
          <p:nvPr>
            <p:extLst>
              <p:ext uri="{D42A27DB-BD31-4B8C-83A1-F6EECF244321}">
                <p14:modId xmlns:p14="http://schemas.microsoft.com/office/powerpoint/2010/main" val="54707261"/>
              </p:ext>
            </p:extLst>
          </p:nvPr>
        </p:nvGraphicFramePr>
        <p:xfrm>
          <a:off x="417370" y="4544974"/>
          <a:ext cx="3538847" cy="1681938"/>
        </p:xfrm>
        <a:graphic>
          <a:graphicData uri="http://schemas.openxmlformats.org/drawingml/2006/table">
            <a:tbl>
              <a:tblPr firstRow="1" bandRow="1">
                <a:tableStyleId>{5202B0CA-FC54-4496-8BCA-5EF66A818D29}</a:tableStyleId>
              </a:tblPr>
              <a:tblGrid>
                <a:gridCol w="1327165">
                  <a:extLst>
                    <a:ext uri="{9D8B030D-6E8A-4147-A177-3AD203B41FA5}">
                      <a16:colId xmlns:a16="http://schemas.microsoft.com/office/drawing/2014/main" val="479182538"/>
                    </a:ext>
                  </a:extLst>
                </a:gridCol>
                <a:gridCol w="1079747">
                  <a:extLst>
                    <a:ext uri="{9D8B030D-6E8A-4147-A177-3AD203B41FA5}">
                      <a16:colId xmlns:a16="http://schemas.microsoft.com/office/drawing/2014/main" val="3943626966"/>
                    </a:ext>
                  </a:extLst>
                </a:gridCol>
                <a:gridCol w="1131935">
                  <a:extLst>
                    <a:ext uri="{9D8B030D-6E8A-4147-A177-3AD203B41FA5}">
                      <a16:colId xmlns:a16="http://schemas.microsoft.com/office/drawing/2014/main" val="1225608870"/>
                    </a:ext>
                  </a:extLst>
                </a:gridCol>
              </a:tblGrid>
              <a:tr h="315795">
                <a:tc>
                  <a:txBody>
                    <a:bodyPr/>
                    <a:lstStyle/>
                    <a:p>
                      <a:pPr algn="ctr"/>
                      <a:r>
                        <a:rPr lang="en-US" altLang="zh-CN" sz="1500" u="sng" dirty="0" err="1">
                          <a:solidFill>
                            <a:srgbClr val="FF0000"/>
                          </a:solidFill>
                        </a:rPr>
                        <a:t>Match_id</a:t>
                      </a:r>
                      <a:endParaRPr lang="en-US" sz="1500" u="sng" dirty="0">
                        <a:solidFill>
                          <a:srgbClr val="FF0000"/>
                        </a:solidFill>
                      </a:endParaRPr>
                    </a:p>
                  </a:txBody>
                  <a:tcPr/>
                </a:tc>
                <a:tc>
                  <a:txBody>
                    <a:bodyPr/>
                    <a:lstStyle/>
                    <a:p>
                      <a:pPr algn="ctr"/>
                      <a:r>
                        <a:rPr lang="en-US" altLang="zh-CN" sz="1500" u="sng" dirty="0" err="1">
                          <a:solidFill>
                            <a:srgbClr val="FF0000"/>
                          </a:solidFill>
                        </a:rPr>
                        <a:t>Steam_id</a:t>
                      </a:r>
                      <a:endParaRPr lang="en-US" sz="1500" u="sng" dirty="0">
                        <a:solidFill>
                          <a:srgbClr val="FF0000"/>
                        </a:solidFill>
                      </a:endParaRPr>
                    </a:p>
                  </a:txBody>
                  <a:tcPr/>
                </a:tc>
                <a:tc>
                  <a:txBody>
                    <a:bodyPr/>
                    <a:lstStyle/>
                    <a:p>
                      <a:pPr algn="ctr"/>
                      <a:r>
                        <a:rPr lang="en-US" altLang="zh-CN" sz="1500" dirty="0" err="1"/>
                        <a:t>Player_slot</a:t>
                      </a:r>
                      <a:endParaRPr lang="en-US" sz="1500" dirty="0">
                        <a:solidFill>
                          <a:schemeClr val="bg1"/>
                        </a:solidFill>
                      </a:endParaRPr>
                    </a:p>
                  </a:txBody>
                  <a:tcPr/>
                </a:tc>
                <a:extLst>
                  <a:ext uri="{0D108BD9-81ED-4DB2-BD59-A6C34878D82A}">
                    <a16:rowId xmlns:a16="http://schemas.microsoft.com/office/drawing/2014/main" val="970183407"/>
                  </a:ext>
                </a:extLst>
              </a:tr>
              <a:tr h="315795">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r>
                        <a:rPr lang="en-US" altLang="zh-CN" sz="1500" kern="1200" dirty="0"/>
                        <a:t>149838098</a:t>
                      </a:r>
                      <a:endParaRPr lang="en-US" sz="1500" kern="1200" dirty="0">
                        <a:solidFill>
                          <a:schemeClr val="dk1"/>
                        </a:solidFill>
                        <a:latin typeface="+mn-lt"/>
                        <a:ea typeface="+mn-ea"/>
                        <a:cs typeface="+mn-cs"/>
                      </a:endParaRPr>
                    </a:p>
                  </a:txBody>
                  <a:tcPr/>
                </a:tc>
                <a:tc>
                  <a:txBody>
                    <a:bodyPr/>
                    <a:lstStyle/>
                    <a:p>
                      <a:pPr algn="ctr"/>
                      <a:r>
                        <a:rPr lang="en-US" altLang="zh-CN" sz="1500" kern="1200" dirty="0"/>
                        <a:t>1</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2159276811"/>
                  </a:ext>
                </a:extLst>
              </a:tr>
              <a:tr h="315795">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r>
                        <a:rPr lang="en-US" altLang="zh-CN" sz="1500" kern="1200" dirty="0"/>
                        <a:t>139487028</a:t>
                      </a:r>
                      <a:endParaRPr lang="en-US" sz="1500" kern="1200" dirty="0">
                        <a:solidFill>
                          <a:schemeClr val="dk1"/>
                        </a:solidFill>
                        <a:latin typeface="+mn-lt"/>
                        <a:ea typeface="+mn-ea"/>
                        <a:cs typeface="+mn-cs"/>
                      </a:endParaRPr>
                    </a:p>
                  </a:txBody>
                  <a:tcPr/>
                </a:tc>
                <a:tc>
                  <a:txBody>
                    <a:bodyPr/>
                    <a:lstStyle/>
                    <a:p>
                      <a:pPr algn="ctr"/>
                      <a:r>
                        <a:rPr lang="en-US" altLang="zh-CN" sz="1500" kern="1200" dirty="0"/>
                        <a:t>2</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2100789691"/>
                  </a:ext>
                </a:extLst>
              </a:tr>
              <a:tr h="360909">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000000000</a:t>
                      </a:r>
                      <a:endParaRPr lang="en-US" sz="1500" kern="1200" dirty="0">
                        <a:solidFill>
                          <a:schemeClr val="dk1"/>
                        </a:solidFill>
                        <a:latin typeface="+mn-lt"/>
                        <a:ea typeface="+mn-ea"/>
                        <a:cs typeface="+mn-cs"/>
                      </a:endParaRPr>
                    </a:p>
                  </a:txBody>
                  <a:tcPr/>
                </a:tc>
                <a:tc>
                  <a:txBody>
                    <a:bodyPr/>
                    <a:lstStyle/>
                    <a:p>
                      <a:pPr algn="ctr"/>
                      <a:r>
                        <a:rPr lang="en-US" altLang="zh-CN" sz="1500" kern="1200" dirty="0"/>
                        <a:t>3</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3105524149"/>
                  </a:ext>
                </a:extLst>
              </a:tr>
              <a:tr h="360909">
                <a:tc>
                  <a:txBody>
                    <a:bodyPr/>
                    <a:lstStyle/>
                    <a:p>
                      <a:pPr marL="0" algn="ctr" defTabSz="914400" rtl="0" eaLnBrk="1" latinLnBrk="0" hangingPunct="1"/>
                      <a:r>
                        <a:rPr lang="en-US" sz="1500" kern="1200" dirty="0"/>
                        <a:t>4196318122</a:t>
                      </a:r>
                      <a:endParaRPr lang="en-US" sz="1500" kern="1200" dirty="0">
                        <a:solidFill>
                          <a:schemeClr val="bg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000000000</a:t>
                      </a:r>
                      <a:endParaRPr lang="en-US" sz="1500" kern="1200" dirty="0">
                        <a:solidFill>
                          <a:schemeClr val="dk1"/>
                        </a:solidFill>
                        <a:latin typeface="+mn-lt"/>
                        <a:ea typeface="+mn-ea"/>
                        <a:cs typeface="+mn-cs"/>
                      </a:endParaRPr>
                    </a:p>
                  </a:txBody>
                  <a:tcPr/>
                </a:tc>
                <a:tc>
                  <a:txBody>
                    <a:bodyPr/>
                    <a:lstStyle/>
                    <a:p>
                      <a:pPr algn="ctr"/>
                      <a:r>
                        <a:rPr lang="en-US" altLang="zh-CN" sz="1500" dirty="0"/>
                        <a:t>4</a:t>
                      </a:r>
                      <a:endParaRPr lang="en-US" sz="1500" dirty="0">
                        <a:solidFill>
                          <a:schemeClr val="bg1"/>
                        </a:solidFill>
                      </a:endParaRPr>
                    </a:p>
                  </a:txBody>
                  <a:tcPr/>
                </a:tc>
                <a:extLst>
                  <a:ext uri="{0D108BD9-81ED-4DB2-BD59-A6C34878D82A}">
                    <a16:rowId xmlns:a16="http://schemas.microsoft.com/office/drawing/2014/main" val="3986728870"/>
                  </a:ext>
                </a:extLst>
              </a:tr>
            </a:tbl>
          </a:graphicData>
        </a:graphic>
      </p:graphicFrame>
      <p:graphicFrame>
        <p:nvGraphicFramePr>
          <p:cNvPr id="15" name="Table 14">
            <a:extLst>
              <a:ext uri="{FF2B5EF4-FFF2-40B4-BE49-F238E27FC236}">
                <a16:creationId xmlns:a16="http://schemas.microsoft.com/office/drawing/2014/main" id="{8BED8A72-6EB4-7348-824A-406EBD8EEB12}"/>
              </a:ext>
            </a:extLst>
          </p:cNvPr>
          <p:cNvGraphicFramePr>
            <a:graphicFrameLocks noGrp="1"/>
          </p:cNvGraphicFramePr>
          <p:nvPr>
            <p:extLst>
              <p:ext uri="{D42A27DB-BD31-4B8C-83A1-F6EECF244321}">
                <p14:modId xmlns:p14="http://schemas.microsoft.com/office/powerpoint/2010/main" val="2164610960"/>
              </p:ext>
            </p:extLst>
          </p:nvPr>
        </p:nvGraphicFramePr>
        <p:xfrm>
          <a:off x="417371" y="2450373"/>
          <a:ext cx="2487783" cy="1325880"/>
        </p:xfrm>
        <a:graphic>
          <a:graphicData uri="http://schemas.openxmlformats.org/drawingml/2006/table">
            <a:tbl>
              <a:tblPr firstRow="1" bandRow="1">
                <a:tableStyleId>{073A0DAA-6AF3-43AB-8588-CEC1D06C72B9}</a:tableStyleId>
              </a:tblPr>
              <a:tblGrid>
                <a:gridCol w="1169622">
                  <a:extLst>
                    <a:ext uri="{9D8B030D-6E8A-4147-A177-3AD203B41FA5}">
                      <a16:colId xmlns:a16="http://schemas.microsoft.com/office/drawing/2014/main" val="479182538"/>
                    </a:ext>
                  </a:extLst>
                </a:gridCol>
                <a:gridCol w="641267">
                  <a:extLst>
                    <a:ext uri="{9D8B030D-6E8A-4147-A177-3AD203B41FA5}">
                      <a16:colId xmlns:a16="http://schemas.microsoft.com/office/drawing/2014/main" val="3943626966"/>
                    </a:ext>
                  </a:extLst>
                </a:gridCol>
                <a:gridCol w="676894">
                  <a:extLst>
                    <a:ext uri="{9D8B030D-6E8A-4147-A177-3AD203B41FA5}">
                      <a16:colId xmlns:a16="http://schemas.microsoft.com/office/drawing/2014/main" val="1225608870"/>
                    </a:ext>
                  </a:extLst>
                </a:gridCol>
              </a:tblGrid>
              <a:tr h="315795">
                <a:tc>
                  <a:txBody>
                    <a:bodyPr/>
                    <a:lstStyle/>
                    <a:p>
                      <a:pPr algn="ctr"/>
                      <a:r>
                        <a:rPr lang="en-US" altLang="zh-CN" sz="1500" u="sng" dirty="0" err="1">
                          <a:solidFill>
                            <a:srgbClr val="FF0000"/>
                          </a:solidFill>
                        </a:rPr>
                        <a:t>Steam_id</a:t>
                      </a:r>
                      <a:endParaRPr lang="en-US" sz="1500" u="sng" dirty="0">
                        <a:solidFill>
                          <a:srgbClr val="FF0000"/>
                        </a:solidFill>
                      </a:endParaRPr>
                    </a:p>
                  </a:txBody>
                  <a:tcPr/>
                </a:tc>
                <a:tc>
                  <a:txBody>
                    <a:bodyPr/>
                    <a:lstStyle/>
                    <a:p>
                      <a:pPr algn="ctr"/>
                      <a:r>
                        <a:rPr lang="en-US" altLang="zh-CN" sz="1500" dirty="0"/>
                        <a:t>rank</a:t>
                      </a:r>
                      <a:endParaRPr lang="en-US" sz="1500" dirty="0">
                        <a:solidFill>
                          <a:schemeClr val="bg1"/>
                        </a:solidFill>
                      </a:endParaRPr>
                    </a:p>
                  </a:txBody>
                  <a:tcPr/>
                </a:tc>
                <a:tc>
                  <a:txBody>
                    <a:bodyPr/>
                    <a:lstStyle/>
                    <a:p>
                      <a:pPr algn="ctr"/>
                      <a:r>
                        <a:rPr lang="en-US" altLang="zh-CN" sz="1500" dirty="0"/>
                        <a:t>name</a:t>
                      </a:r>
                      <a:endParaRPr lang="en-US" sz="1500" dirty="0">
                        <a:solidFill>
                          <a:schemeClr val="bg1"/>
                        </a:solidFill>
                      </a:endParaRPr>
                    </a:p>
                  </a:txBody>
                  <a:tcPr/>
                </a:tc>
                <a:extLst>
                  <a:ext uri="{0D108BD9-81ED-4DB2-BD59-A6C34878D82A}">
                    <a16:rowId xmlns:a16="http://schemas.microsoft.com/office/drawing/2014/main" val="970183407"/>
                  </a:ext>
                </a:extLst>
              </a:tr>
              <a:tr h="315795">
                <a:tc>
                  <a:txBody>
                    <a:bodyPr/>
                    <a:lstStyle/>
                    <a:p>
                      <a:pPr algn="ctr"/>
                      <a:r>
                        <a:rPr lang="en-US" altLang="zh-CN" sz="1500" dirty="0"/>
                        <a:t>149838098</a:t>
                      </a:r>
                      <a:endParaRPr lang="en-US" sz="1500" dirty="0">
                        <a:solidFill>
                          <a:schemeClr val="bg1"/>
                        </a:solidFill>
                      </a:endParaRPr>
                    </a:p>
                  </a:txBody>
                  <a:tcPr/>
                </a:tc>
                <a:tc>
                  <a:txBody>
                    <a:bodyPr/>
                    <a:lstStyle/>
                    <a:p>
                      <a:pPr algn="ctr"/>
                      <a:r>
                        <a:rPr lang="en-US" altLang="zh-CN" sz="1500" dirty="0"/>
                        <a:t>37</a:t>
                      </a:r>
                      <a:endParaRPr lang="en-US" sz="1500" dirty="0">
                        <a:solidFill>
                          <a:schemeClr val="bg1"/>
                        </a:solidFill>
                      </a:endParaRPr>
                    </a:p>
                  </a:txBody>
                  <a:tcPr/>
                </a:tc>
                <a:tc>
                  <a:txBody>
                    <a:bodyPr/>
                    <a:lstStyle/>
                    <a:p>
                      <a:pPr algn="ctr"/>
                      <a:r>
                        <a:rPr lang="en-US" altLang="zh-CN" sz="1500" dirty="0"/>
                        <a:t>happy</a:t>
                      </a:r>
                      <a:endParaRPr lang="en-US" sz="1500" dirty="0">
                        <a:solidFill>
                          <a:schemeClr val="bg1"/>
                        </a:solidFill>
                      </a:endParaRPr>
                    </a:p>
                  </a:txBody>
                  <a:tcPr/>
                </a:tc>
                <a:extLst>
                  <a:ext uri="{0D108BD9-81ED-4DB2-BD59-A6C34878D82A}">
                    <a16:rowId xmlns:a16="http://schemas.microsoft.com/office/drawing/2014/main" val="2159276811"/>
                  </a:ext>
                </a:extLst>
              </a:tr>
              <a:tr h="315795">
                <a:tc>
                  <a:txBody>
                    <a:bodyPr/>
                    <a:lstStyle/>
                    <a:p>
                      <a:pPr algn="ctr"/>
                      <a:r>
                        <a:rPr lang="en-US" altLang="zh-CN" sz="1500" dirty="0"/>
                        <a:t>139487028</a:t>
                      </a:r>
                      <a:endParaRPr lang="en-US" sz="1500" dirty="0">
                        <a:solidFill>
                          <a:schemeClr val="bg1"/>
                        </a:solidFill>
                      </a:endParaRPr>
                    </a:p>
                  </a:txBody>
                  <a:tcPr/>
                </a:tc>
                <a:tc>
                  <a:txBody>
                    <a:bodyPr/>
                    <a:lstStyle/>
                    <a:p>
                      <a:pPr algn="ctr"/>
                      <a:r>
                        <a:rPr lang="en-US" altLang="zh-CN" sz="1500" dirty="0"/>
                        <a:t>200</a:t>
                      </a:r>
                      <a:endParaRPr lang="en-US" sz="1500" dirty="0">
                        <a:solidFill>
                          <a:schemeClr val="bg1"/>
                        </a:solidFill>
                      </a:endParaRPr>
                    </a:p>
                  </a:txBody>
                  <a:tcPr/>
                </a:tc>
                <a:tc>
                  <a:txBody>
                    <a:bodyPr/>
                    <a:lstStyle/>
                    <a:p>
                      <a:pPr algn="ctr"/>
                      <a:r>
                        <a:rPr lang="en-US" altLang="zh-CN" sz="1500" dirty="0"/>
                        <a:t>rock</a:t>
                      </a:r>
                      <a:endParaRPr lang="en-US" sz="1500" dirty="0">
                        <a:solidFill>
                          <a:schemeClr val="bg1"/>
                        </a:solidFill>
                      </a:endParaRPr>
                    </a:p>
                  </a:txBody>
                  <a:tcPr/>
                </a:tc>
                <a:extLst>
                  <a:ext uri="{0D108BD9-81ED-4DB2-BD59-A6C34878D82A}">
                    <a16:rowId xmlns:a16="http://schemas.microsoft.com/office/drawing/2014/main" val="2100789691"/>
                  </a:ext>
                </a:extLst>
              </a:tr>
              <a:tr h="360909">
                <a:tc>
                  <a:txBody>
                    <a:bodyPr/>
                    <a:lstStyle/>
                    <a:p>
                      <a:pPr algn="ctr"/>
                      <a:r>
                        <a:rPr lang="en-US" altLang="zh-CN" sz="1500" kern="1200" dirty="0">
                          <a:solidFill>
                            <a:schemeClr val="dk1"/>
                          </a:solidFill>
                          <a:latin typeface="+mn-lt"/>
                          <a:ea typeface="+mn-ea"/>
                          <a:cs typeface="+mn-cs"/>
                        </a:rPr>
                        <a:t>000000000</a:t>
                      </a:r>
                      <a:endParaRPr lang="en-US" sz="1500" kern="1200" dirty="0">
                        <a:solidFill>
                          <a:schemeClr val="dk1"/>
                        </a:solidFill>
                        <a:latin typeface="+mn-lt"/>
                        <a:ea typeface="+mn-ea"/>
                        <a:cs typeface="+mn-cs"/>
                      </a:endParaRPr>
                    </a:p>
                  </a:txBody>
                  <a:tcPr/>
                </a:tc>
                <a:tc>
                  <a:txBody>
                    <a:bodyPr/>
                    <a:lstStyle/>
                    <a:p>
                      <a:pPr algn="ctr"/>
                      <a:endParaRPr lang="en-US" dirty="0">
                        <a:solidFill>
                          <a:schemeClr val="bg1"/>
                        </a:solidFill>
                      </a:endParaRPr>
                    </a:p>
                  </a:txBody>
                  <a:tcPr/>
                </a:tc>
                <a:tc>
                  <a:txBody>
                    <a:bodyPr/>
                    <a:lstStyle/>
                    <a:p>
                      <a:pPr algn="ctr"/>
                      <a:endParaRPr lang="en-US" dirty="0">
                        <a:solidFill>
                          <a:schemeClr val="bg1"/>
                        </a:solidFill>
                      </a:endParaRPr>
                    </a:p>
                  </a:txBody>
                  <a:tcPr/>
                </a:tc>
                <a:extLst>
                  <a:ext uri="{0D108BD9-81ED-4DB2-BD59-A6C34878D82A}">
                    <a16:rowId xmlns:a16="http://schemas.microsoft.com/office/drawing/2014/main" val="3105524149"/>
                  </a:ext>
                </a:extLst>
              </a:tr>
            </a:tbl>
          </a:graphicData>
        </a:graphic>
      </p:graphicFrame>
      <p:graphicFrame>
        <p:nvGraphicFramePr>
          <p:cNvPr id="16" name="Table 15">
            <a:extLst>
              <a:ext uri="{FF2B5EF4-FFF2-40B4-BE49-F238E27FC236}">
                <a16:creationId xmlns:a16="http://schemas.microsoft.com/office/drawing/2014/main" id="{B232E3CA-2FA8-4743-B7AA-FC3CF83E309A}"/>
              </a:ext>
            </a:extLst>
          </p:cNvPr>
          <p:cNvGraphicFramePr>
            <a:graphicFrameLocks noGrp="1"/>
          </p:cNvGraphicFramePr>
          <p:nvPr>
            <p:extLst>
              <p:ext uri="{D42A27DB-BD31-4B8C-83A1-F6EECF244321}">
                <p14:modId xmlns:p14="http://schemas.microsoft.com/office/powerpoint/2010/main" val="1404036052"/>
              </p:ext>
            </p:extLst>
          </p:nvPr>
        </p:nvGraphicFramePr>
        <p:xfrm>
          <a:off x="417370" y="4533294"/>
          <a:ext cx="3538847" cy="1681938"/>
        </p:xfrm>
        <a:graphic>
          <a:graphicData uri="http://schemas.openxmlformats.org/drawingml/2006/table">
            <a:tbl>
              <a:tblPr firstRow="1" bandRow="1">
                <a:tableStyleId>{5202B0CA-FC54-4496-8BCA-5EF66A818D29}</a:tableStyleId>
              </a:tblPr>
              <a:tblGrid>
                <a:gridCol w="1327165">
                  <a:extLst>
                    <a:ext uri="{9D8B030D-6E8A-4147-A177-3AD203B41FA5}">
                      <a16:colId xmlns:a16="http://schemas.microsoft.com/office/drawing/2014/main" val="479182538"/>
                    </a:ext>
                  </a:extLst>
                </a:gridCol>
                <a:gridCol w="1079747">
                  <a:extLst>
                    <a:ext uri="{9D8B030D-6E8A-4147-A177-3AD203B41FA5}">
                      <a16:colId xmlns:a16="http://schemas.microsoft.com/office/drawing/2014/main" val="3943626966"/>
                    </a:ext>
                  </a:extLst>
                </a:gridCol>
                <a:gridCol w="1131935">
                  <a:extLst>
                    <a:ext uri="{9D8B030D-6E8A-4147-A177-3AD203B41FA5}">
                      <a16:colId xmlns:a16="http://schemas.microsoft.com/office/drawing/2014/main" val="1225608870"/>
                    </a:ext>
                  </a:extLst>
                </a:gridCol>
              </a:tblGrid>
              <a:tr h="315795">
                <a:tc>
                  <a:txBody>
                    <a:bodyPr/>
                    <a:lstStyle/>
                    <a:p>
                      <a:pPr algn="ctr"/>
                      <a:r>
                        <a:rPr lang="en-US" altLang="zh-CN" sz="1500" u="sng" dirty="0" err="1">
                          <a:solidFill>
                            <a:srgbClr val="FF0000"/>
                          </a:solidFill>
                        </a:rPr>
                        <a:t>Match_id</a:t>
                      </a:r>
                      <a:endParaRPr lang="en-US" sz="1500" u="sng" dirty="0">
                        <a:solidFill>
                          <a:srgbClr val="FF0000"/>
                        </a:solidFill>
                      </a:endParaRPr>
                    </a:p>
                  </a:txBody>
                  <a:tcPr/>
                </a:tc>
                <a:tc>
                  <a:txBody>
                    <a:bodyPr/>
                    <a:lstStyle/>
                    <a:p>
                      <a:pPr algn="ctr"/>
                      <a:r>
                        <a:rPr lang="en-US" altLang="zh-CN" sz="1500" u="none" dirty="0" err="1">
                          <a:solidFill>
                            <a:schemeClr val="bg1"/>
                          </a:solidFill>
                        </a:rPr>
                        <a:t>Steam_id</a:t>
                      </a:r>
                      <a:endParaRPr lang="en-US" sz="1500" u="none" dirty="0">
                        <a:solidFill>
                          <a:schemeClr val="bg1"/>
                        </a:solidFill>
                      </a:endParaRPr>
                    </a:p>
                  </a:txBody>
                  <a:tcPr/>
                </a:tc>
                <a:tc>
                  <a:txBody>
                    <a:bodyPr/>
                    <a:lstStyle/>
                    <a:p>
                      <a:pPr algn="ctr"/>
                      <a:r>
                        <a:rPr lang="en-US" altLang="zh-CN" sz="1500" u="sng" dirty="0" err="1">
                          <a:solidFill>
                            <a:srgbClr val="FF0000"/>
                          </a:solidFill>
                        </a:rPr>
                        <a:t>Player_slot</a:t>
                      </a:r>
                      <a:endParaRPr lang="en-US" sz="1500" u="sng" dirty="0">
                        <a:solidFill>
                          <a:srgbClr val="FF0000"/>
                        </a:solidFill>
                      </a:endParaRPr>
                    </a:p>
                  </a:txBody>
                  <a:tcPr/>
                </a:tc>
                <a:extLst>
                  <a:ext uri="{0D108BD9-81ED-4DB2-BD59-A6C34878D82A}">
                    <a16:rowId xmlns:a16="http://schemas.microsoft.com/office/drawing/2014/main" val="970183407"/>
                  </a:ext>
                </a:extLst>
              </a:tr>
              <a:tr h="315795">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r>
                        <a:rPr lang="en-US" altLang="zh-CN" sz="1500" kern="1200" dirty="0"/>
                        <a:t>149838098</a:t>
                      </a:r>
                      <a:endParaRPr lang="en-US" sz="1500" kern="1200" dirty="0">
                        <a:solidFill>
                          <a:schemeClr val="dk1"/>
                        </a:solidFill>
                        <a:latin typeface="+mn-lt"/>
                        <a:ea typeface="+mn-ea"/>
                        <a:cs typeface="+mn-cs"/>
                      </a:endParaRPr>
                    </a:p>
                  </a:txBody>
                  <a:tcPr/>
                </a:tc>
                <a:tc>
                  <a:txBody>
                    <a:bodyPr/>
                    <a:lstStyle/>
                    <a:p>
                      <a:pPr algn="ctr"/>
                      <a:r>
                        <a:rPr lang="en-US" altLang="zh-CN" sz="1500" kern="1200" dirty="0"/>
                        <a:t>1</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2159276811"/>
                  </a:ext>
                </a:extLst>
              </a:tr>
              <a:tr h="315795">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r>
                        <a:rPr lang="en-US" altLang="zh-CN" sz="1500" kern="1200" dirty="0"/>
                        <a:t>139487028</a:t>
                      </a:r>
                      <a:endParaRPr lang="en-US" sz="1500" kern="1200" dirty="0">
                        <a:solidFill>
                          <a:schemeClr val="dk1"/>
                        </a:solidFill>
                        <a:latin typeface="+mn-lt"/>
                        <a:ea typeface="+mn-ea"/>
                        <a:cs typeface="+mn-cs"/>
                      </a:endParaRPr>
                    </a:p>
                  </a:txBody>
                  <a:tcPr/>
                </a:tc>
                <a:tc>
                  <a:txBody>
                    <a:bodyPr/>
                    <a:lstStyle/>
                    <a:p>
                      <a:pPr algn="ctr"/>
                      <a:r>
                        <a:rPr lang="en-US" altLang="zh-CN" sz="1500" kern="1200" dirty="0"/>
                        <a:t>2</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2100789691"/>
                  </a:ext>
                </a:extLst>
              </a:tr>
              <a:tr h="360909">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000000000</a:t>
                      </a:r>
                      <a:endParaRPr lang="en-US" sz="1500" kern="1200" dirty="0">
                        <a:solidFill>
                          <a:schemeClr val="dk1"/>
                        </a:solidFill>
                        <a:latin typeface="+mn-lt"/>
                        <a:ea typeface="+mn-ea"/>
                        <a:cs typeface="+mn-cs"/>
                      </a:endParaRPr>
                    </a:p>
                  </a:txBody>
                  <a:tcPr/>
                </a:tc>
                <a:tc>
                  <a:txBody>
                    <a:bodyPr/>
                    <a:lstStyle/>
                    <a:p>
                      <a:pPr algn="ctr"/>
                      <a:r>
                        <a:rPr lang="en-US" altLang="zh-CN" sz="1500" kern="1200" dirty="0"/>
                        <a:t>3</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3105524149"/>
                  </a:ext>
                </a:extLst>
              </a:tr>
              <a:tr h="360909">
                <a:tc>
                  <a:txBody>
                    <a:bodyPr/>
                    <a:lstStyle/>
                    <a:p>
                      <a:pPr marL="0" algn="ctr" defTabSz="914400" rtl="0" eaLnBrk="1" latinLnBrk="0" hangingPunct="1"/>
                      <a:r>
                        <a:rPr lang="en-US" sz="1500" kern="1200" dirty="0"/>
                        <a:t>4196318122</a:t>
                      </a:r>
                      <a:endParaRPr lang="en-US" sz="1500" kern="1200" dirty="0">
                        <a:solidFill>
                          <a:schemeClr val="bg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000000000</a:t>
                      </a:r>
                      <a:endParaRPr lang="en-US" sz="1500" kern="1200" dirty="0">
                        <a:solidFill>
                          <a:schemeClr val="dk1"/>
                        </a:solidFill>
                        <a:latin typeface="+mn-lt"/>
                        <a:ea typeface="+mn-ea"/>
                        <a:cs typeface="+mn-cs"/>
                      </a:endParaRPr>
                    </a:p>
                  </a:txBody>
                  <a:tcPr/>
                </a:tc>
                <a:tc>
                  <a:txBody>
                    <a:bodyPr/>
                    <a:lstStyle/>
                    <a:p>
                      <a:pPr algn="ctr"/>
                      <a:r>
                        <a:rPr lang="en-US" altLang="zh-CN" sz="1500" dirty="0"/>
                        <a:t>4</a:t>
                      </a:r>
                      <a:endParaRPr lang="en-US" sz="1500" dirty="0">
                        <a:solidFill>
                          <a:schemeClr val="bg1"/>
                        </a:solidFill>
                      </a:endParaRPr>
                    </a:p>
                  </a:txBody>
                  <a:tcPr/>
                </a:tc>
                <a:extLst>
                  <a:ext uri="{0D108BD9-81ED-4DB2-BD59-A6C34878D82A}">
                    <a16:rowId xmlns:a16="http://schemas.microsoft.com/office/drawing/2014/main" val="3986728870"/>
                  </a:ext>
                </a:extLst>
              </a:tr>
            </a:tbl>
          </a:graphicData>
        </a:graphic>
      </p:graphicFrame>
      <p:graphicFrame>
        <p:nvGraphicFramePr>
          <p:cNvPr id="17" name="Table 16">
            <a:extLst>
              <a:ext uri="{FF2B5EF4-FFF2-40B4-BE49-F238E27FC236}">
                <a16:creationId xmlns:a16="http://schemas.microsoft.com/office/drawing/2014/main" id="{93C2B00A-B080-F24D-BCAD-CD4599364632}"/>
              </a:ext>
            </a:extLst>
          </p:cNvPr>
          <p:cNvGraphicFramePr>
            <a:graphicFrameLocks noGrp="1"/>
          </p:cNvGraphicFramePr>
          <p:nvPr>
            <p:extLst>
              <p:ext uri="{D42A27DB-BD31-4B8C-83A1-F6EECF244321}">
                <p14:modId xmlns:p14="http://schemas.microsoft.com/office/powerpoint/2010/main" val="3456114432"/>
              </p:ext>
            </p:extLst>
          </p:nvPr>
        </p:nvGraphicFramePr>
        <p:xfrm>
          <a:off x="5057102" y="4584093"/>
          <a:ext cx="5679944" cy="1681938"/>
        </p:xfrm>
        <a:graphic>
          <a:graphicData uri="http://schemas.openxmlformats.org/drawingml/2006/table">
            <a:tbl>
              <a:tblPr firstRow="1" bandRow="1">
                <a:tableStyleId>{5202B0CA-FC54-4496-8BCA-5EF66A818D29}</a:tableStyleId>
              </a:tblPr>
              <a:tblGrid>
                <a:gridCol w="1299085">
                  <a:extLst>
                    <a:ext uri="{9D8B030D-6E8A-4147-A177-3AD203B41FA5}">
                      <a16:colId xmlns:a16="http://schemas.microsoft.com/office/drawing/2014/main" val="479182538"/>
                    </a:ext>
                  </a:extLst>
                </a:gridCol>
                <a:gridCol w="1056901">
                  <a:extLst>
                    <a:ext uri="{9D8B030D-6E8A-4147-A177-3AD203B41FA5}">
                      <a16:colId xmlns:a16="http://schemas.microsoft.com/office/drawing/2014/main" val="3943626966"/>
                    </a:ext>
                  </a:extLst>
                </a:gridCol>
                <a:gridCol w="1107986">
                  <a:extLst>
                    <a:ext uri="{9D8B030D-6E8A-4147-A177-3AD203B41FA5}">
                      <a16:colId xmlns:a16="http://schemas.microsoft.com/office/drawing/2014/main" val="1225608870"/>
                    </a:ext>
                  </a:extLst>
                </a:gridCol>
                <a:gridCol w="1107986">
                  <a:extLst>
                    <a:ext uri="{9D8B030D-6E8A-4147-A177-3AD203B41FA5}">
                      <a16:colId xmlns:a16="http://schemas.microsoft.com/office/drawing/2014/main" val="1017049119"/>
                    </a:ext>
                  </a:extLst>
                </a:gridCol>
                <a:gridCol w="1107986">
                  <a:extLst>
                    <a:ext uri="{9D8B030D-6E8A-4147-A177-3AD203B41FA5}">
                      <a16:colId xmlns:a16="http://schemas.microsoft.com/office/drawing/2014/main" val="2380741822"/>
                    </a:ext>
                  </a:extLst>
                </a:gridCol>
              </a:tblGrid>
              <a:tr h="315795">
                <a:tc>
                  <a:txBody>
                    <a:bodyPr/>
                    <a:lstStyle/>
                    <a:p>
                      <a:pPr algn="ctr"/>
                      <a:r>
                        <a:rPr lang="en-US" altLang="zh-CN" sz="1500" u="sng" dirty="0" err="1">
                          <a:solidFill>
                            <a:srgbClr val="FF0000"/>
                          </a:solidFill>
                        </a:rPr>
                        <a:t>Match_id</a:t>
                      </a:r>
                      <a:endParaRPr lang="en-US" sz="1500" u="sng" dirty="0">
                        <a:solidFill>
                          <a:srgbClr val="FF0000"/>
                        </a:solidFill>
                      </a:endParaRPr>
                    </a:p>
                  </a:txBody>
                  <a:tcPr/>
                </a:tc>
                <a:tc>
                  <a:txBody>
                    <a:bodyPr/>
                    <a:lstStyle/>
                    <a:p>
                      <a:pPr algn="ctr"/>
                      <a:r>
                        <a:rPr lang="en-US" altLang="zh-CN" sz="1500" u="none" dirty="0" err="1">
                          <a:solidFill>
                            <a:schemeClr val="bg1"/>
                          </a:solidFill>
                        </a:rPr>
                        <a:t>Steam_id</a:t>
                      </a:r>
                      <a:endParaRPr lang="en-US" sz="1500" u="none" dirty="0">
                        <a:solidFill>
                          <a:schemeClr val="bg1"/>
                        </a:solidFill>
                      </a:endParaRPr>
                    </a:p>
                  </a:txBody>
                  <a:tcPr/>
                </a:tc>
                <a:tc>
                  <a:txBody>
                    <a:bodyPr/>
                    <a:lstStyle/>
                    <a:p>
                      <a:pPr algn="ctr"/>
                      <a:r>
                        <a:rPr lang="en-US" altLang="zh-CN" sz="1500" u="sng" dirty="0" err="1">
                          <a:solidFill>
                            <a:srgbClr val="FF0000"/>
                          </a:solidFill>
                        </a:rPr>
                        <a:t>Player_slot</a:t>
                      </a:r>
                      <a:endParaRPr lang="en-US" sz="1500" u="sng" dirty="0">
                        <a:solidFill>
                          <a:srgbClr val="FF0000"/>
                        </a:solidFill>
                      </a:endParaRPr>
                    </a:p>
                  </a:txBody>
                  <a:tcPr/>
                </a:tc>
                <a:tc>
                  <a:txBody>
                    <a:bodyPr/>
                    <a:lstStyle/>
                    <a:p>
                      <a:pPr algn="ctr"/>
                      <a:r>
                        <a:rPr lang="en-US" altLang="zh-CN" sz="1500" u="sng" dirty="0" err="1">
                          <a:solidFill>
                            <a:srgbClr val="FF0000"/>
                          </a:solidFill>
                        </a:rPr>
                        <a:t>Item_slot</a:t>
                      </a:r>
                      <a:endParaRPr lang="en-US" sz="1500" u="sng" dirty="0">
                        <a:solidFill>
                          <a:srgbClr val="FF0000"/>
                        </a:solidFill>
                      </a:endParaRPr>
                    </a:p>
                  </a:txBody>
                  <a:tcPr/>
                </a:tc>
                <a:tc>
                  <a:txBody>
                    <a:bodyPr/>
                    <a:lstStyle/>
                    <a:p>
                      <a:pPr algn="ctr"/>
                      <a:r>
                        <a:rPr lang="en-US" altLang="zh-CN" sz="1500" dirty="0" err="1">
                          <a:solidFill>
                            <a:schemeClr val="bg1"/>
                          </a:solidFill>
                        </a:rPr>
                        <a:t>Item_id</a:t>
                      </a:r>
                      <a:endParaRPr lang="en-US" sz="1500" dirty="0">
                        <a:solidFill>
                          <a:schemeClr val="bg1"/>
                        </a:solidFill>
                      </a:endParaRPr>
                    </a:p>
                  </a:txBody>
                  <a:tcPr/>
                </a:tc>
                <a:extLst>
                  <a:ext uri="{0D108BD9-81ED-4DB2-BD59-A6C34878D82A}">
                    <a16:rowId xmlns:a16="http://schemas.microsoft.com/office/drawing/2014/main" val="970183407"/>
                  </a:ext>
                </a:extLst>
              </a:tr>
              <a:tr h="315795">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r>
                        <a:rPr lang="en-US" altLang="zh-CN" sz="1500" kern="1200" dirty="0"/>
                        <a:t>149838098</a:t>
                      </a:r>
                      <a:endParaRPr lang="en-US" sz="1500" kern="1200" dirty="0">
                        <a:solidFill>
                          <a:schemeClr val="dk1"/>
                        </a:solidFill>
                        <a:latin typeface="+mn-lt"/>
                        <a:ea typeface="+mn-ea"/>
                        <a:cs typeface="+mn-cs"/>
                      </a:endParaRPr>
                    </a:p>
                  </a:txBody>
                  <a:tcPr/>
                </a:tc>
                <a:tc>
                  <a:txBody>
                    <a:bodyPr/>
                    <a:lstStyle/>
                    <a:p>
                      <a:pPr algn="ctr"/>
                      <a:r>
                        <a:rPr lang="en-US" altLang="zh-CN" sz="1500" kern="1200" dirty="0"/>
                        <a:t>1</a:t>
                      </a:r>
                      <a:endParaRPr lang="en-US" sz="1500" kern="1200" dirty="0">
                        <a:solidFill>
                          <a:schemeClr val="dk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1</a:t>
                      </a:r>
                      <a:endParaRPr lang="en-US" sz="1500" kern="1200" dirty="0">
                        <a:solidFill>
                          <a:schemeClr val="dk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39</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2159276811"/>
                  </a:ext>
                </a:extLst>
              </a:tr>
              <a:tr h="315795">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r>
                        <a:rPr lang="en-US" altLang="zh-CN" sz="1500" kern="1200" dirty="0"/>
                        <a:t>139487028</a:t>
                      </a:r>
                      <a:endParaRPr lang="en-US" sz="1500" kern="1200" dirty="0">
                        <a:solidFill>
                          <a:schemeClr val="dk1"/>
                        </a:solidFill>
                        <a:latin typeface="+mn-lt"/>
                        <a:ea typeface="+mn-ea"/>
                        <a:cs typeface="+mn-cs"/>
                      </a:endParaRPr>
                    </a:p>
                  </a:txBody>
                  <a:tcPr/>
                </a:tc>
                <a:tc>
                  <a:txBody>
                    <a:bodyPr/>
                    <a:lstStyle/>
                    <a:p>
                      <a:pPr algn="ctr"/>
                      <a:r>
                        <a:rPr lang="en-US" altLang="zh-CN" sz="1500" kern="1200" dirty="0"/>
                        <a:t>2</a:t>
                      </a:r>
                      <a:endParaRPr lang="en-US" sz="1500" kern="1200" dirty="0">
                        <a:solidFill>
                          <a:schemeClr val="dk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1</a:t>
                      </a:r>
                      <a:endParaRPr lang="en-US" sz="1500" kern="1200" dirty="0">
                        <a:solidFill>
                          <a:schemeClr val="dk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39</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2100789691"/>
                  </a:ext>
                </a:extLst>
              </a:tr>
              <a:tr h="360909">
                <a:tc>
                  <a:txBody>
                    <a:bodyPr/>
                    <a:lstStyle/>
                    <a:p>
                      <a:pPr marL="0" algn="ctr" defTabSz="914400" rtl="0" eaLnBrk="1" latinLnBrk="0" hangingPunct="1"/>
                      <a:r>
                        <a:rPr lang="en-US" sz="1500" kern="1200" dirty="0"/>
                        <a:t>4196318122</a:t>
                      </a:r>
                      <a:endParaRPr lang="en-US" sz="1500" kern="1200" dirty="0">
                        <a:solidFill>
                          <a:schemeClr val="dk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000000000</a:t>
                      </a:r>
                      <a:endParaRPr lang="en-US" sz="1500" kern="1200" dirty="0">
                        <a:solidFill>
                          <a:schemeClr val="dk1"/>
                        </a:solidFill>
                        <a:latin typeface="+mn-lt"/>
                        <a:ea typeface="+mn-ea"/>
                        <a:cs typeface="+mn-cs"/>
                      </a:endParaRPr>
                    </a:p>
                  </a:txBody>
                  <a:tcPr/>
                </a:tc>
                <a:tc>
                  <a:txBody>
                    <a:bodyPr/>
                    <a:lstStyle/>
                    <a:p>
                      <a:pPr algn="ctr"/>
                      <a:r>
                        <a:rPr lang="en-US" altLang="zh-CN" sz="1500" kern="1200" dirty="0"/>
                        <a:t>3</a:t>
                      </a:r>
                      <a:endParaRPr lang="en-US" sz="1500" kern="1200" dirty="0">
                        <a:solidFill>
                          <a:schemeClr val="dk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1</a:t>
                      </a:r>
                      <a:endParaRPr lang="en-US" sz="1500" kern="1200" dirty="0">
                        <a:solidFill>
                          <a:schemeClr val="dk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56</a:t>
                      </a:r>
                      <a:endParaRPr lang="en-US" sz="1500" kern="1200" dirty="0">
                        <a:solidFill>
                          <a:schemeClr val="dk1"/>
                        </a:solidFill>
                        <a:latin typeface="+mn-lt"/>
                        <a:ea typeface="+mn-ea"/>
                        <a:cs typeface="+mn-cs"/>
                      </a:endParaRPr>
                    </a:p>
                  </a:txBody>
                  <a:tcPr/>
                </a:tc>
                <a:extLst>
                  <a:ext uri="{0D108BD9-81ED-4DB2-BD59-A6C34878D82A}">
                    <a16:rowId xmlns:a16="http://schemas.microsoft.com/office/drawing/2014/main" val="3105524149"/>
                  </a:ext>
                </a:extLst>
              </a:tr>
              <a:tr h="360909">
                <a:tc>
                  <a:txBody>
                    <a:bodyPr/>
                    <a:lstStyle/>
                    <a:p>
                      <a:pPr marL="0" algn="ctr" defTabSz="914400" rtl="0" eaLnBrk="1" latinLnBrk="0" hangingPunct="1"/>
                      <a:r>
                        <a:rPr lang="en-US" sz="1500" kern="1200" dirty="0"/>
                        <a:t>4196318122</a:t>
                      </a:r>
                      <a:endParaRPr lang="en-US" sz="1500" kern="1200" dirty="0">
                        <a:solidFill>
                          <a:schemeClr val="bg1"/>
                        </a:solidFill>
                        <a:latin typeface="+mn-lt"/>
                        <a:ea typeface="+mn-ea"/>
                        <a:cs typeface="+mn-cs"/>
                      </a:endParaRPr>
                    </a:p>
                  </a:txBody>
                  <a:tcPr/>
                </a:tc>
                <a:tc>
                  <a:txBody>
                    <a:bodyPr/>
                    <a:lstStyle/>
                    <a:p>
                      <a:pPr algn="ctr"/>
                      <a:r>
                        <a:rPr lang="en-US" altLang="zh-CN" sz="1500" kern="1200" dirty="0">
                          <a:solidFill>
                            <a:schemeClr val="dk1"/>
                          </a:solidFill>
                          <a:latin typeface="+mn-lt"/>
                          <a:ea typeface="+mn-ea"/>
                          <a:cs typeface="+mn-cs"/>
                        </a:rPr>
                        <a:t>000000000</a:t>
                      </a:r>
                      <a:endParaRPr lang="en-US" sz="1500" kern="1200" dirty="0">
                        <a:solidFill>
                          <a:schemeClr val="dk1"/>
                        </a:solidFill>
                        <a:latin typeface="+mn-lt"/>
                        <a:ea typeface="+mn-ea"/>
                        <a:cs typeface="+mn-cs"/>
                      </a:endParaRPr>
                    </a:p>
                  </a:txBody>
                  <a:tcPr/>
                </a:tc>
                <a:tc>
                  <a:txBody>
                    <a:bodyPr/>
                    <a:lstStyle/>
                    <a:p>
                      <a:pPr algn="ctr"/>
                      <a:r>
                        <a:rPr lang="en-US" altLang="zh-CN" sz="1500" dirty="0"/>
                        <a:t>4</a:t>
                      </a:r>
                      <a:endParaRPr lang="en-US" sz="1500" dirty="0">
                        <a:solidFill>
                          <a:schemeClr val="bg1"/>
                        </a:solidFill>
                      </a:endParaRPr>
                    </a:p>
                  </a:txBody>
                  <a:tcPr/>
                </a:tc>
                <a:tc>
                  <a:txBody>
                    <a:bodyPr/>
                    <a:lstStyle/>
                    <a:p>
                      <a:pPr algn="ctr"/>
                      <a:r>
                        <a:rPr lang="en-US" altLang="zh-CN" sz="1500" dirty="0">
                          <a:solidFill>
                            <a:schemeClr val="tx1"/>
                          </a:solidFill>
                        </a:rPr>
                        <a:t>1</a:t>
                      </a:r>
                      <a:endParaRPr lang="en-US" sz="1500" dirty="0">
                        <a:solidFill>
                          <a:schemeClr val="tx1"/>
                        </a:solidFill>
                      </a:endParaRPr>
                    </a:p>
                  </a:txBody>
                  <a:tcPr/>
                </a:tc>
                <a:tc>
                  <a:txBody>
                    <a:bodyPr/>
                    <a:lstStyle/>
                    <a:p>
                      <a:pPr algn="ctr"/>
                      <a:r>
                        <a:rPr lang="en-US" altLang="zh-CN" sz="1500" dirty="0">
                          <a:solidFill>
                            <a:schemeClr val="tx1"/>
                          </a:solidFill>
                        </a:rPr>
                        <a:t>101</a:t>
                      </a:r>
                      <a:endParaRPr lang="en-US" sz="1500" dirty="0">
                        <a:solidFill>
                          <a:schemeClr val="tx1"/>
                        </a:solidFill>
                      </a:endParaRPr>
                    </a:p>
                  </a:txBody>
                  <a:tcPr/>
                </a:tc>
                <a:extLst>
                  <a:ext uri="{0D108BD9-81ED-4DB2-BD59-A6C34878D82A}">
                    <a16:rowId xmlns:a16="http://schemas.microsoft.com/office/drawing/2014/main" val="3986728870"/>
                  </a:ext>
                </a:extLst>
              </a:tr>
            </a:tbl>
          </a:graphicData>
        </a:graphic>
      </p:graphicFrame>
      <p:sp>
        <p:nvSpPr>
          <p:cNvPr id="18" name="TextBox 17">
            <a:extLst>
              <a:ext uri="{FF2B5EF4-FFF2-40B4-BE49-F238E27FC236}">
                <a16:creationId xmlns:a16="http://schemas.microsoft.com/office/drawing/2014/main" id="{CD554575-A9FA-6F4A-A182-8B21BFAED10D}"/>
              </a:ext>
            </a:extLst>
          </p:cNvPr>
          <p:cNvSpPr txBox="1"/>
          <p:nvPr/>
        </p:nvSpPr>
        <p:spPr>
          <a:xfrm>
            <a:off x="5011778" y="4062243"/>
            <a:ext cx="1531526" cy="369332"/>
          </a:xfrm>
          <a:prstGeom prst="rect">
            <a:avLst/>
          </a:prstGeom>
          <a:noFill/>
        </p:spPr>
        <p:txBody>
          <a:bodyPr wrap="square" rtlCol="0">
            <a:spAutoFit/>
          </a:bodyPr>
          <a:lstStyle/>
          <a:p>
            <a:r>
              <a:rPr lang="en-US" altLang="zh-CN" b="1" dirty="0" err="1">
                <a:solidFill>
                  <a:schemeClr val="bg1"/>
                </a:solidFill>
              </a:rPr>
              <a:t>User_Item</a:t>
            </a:r>
            <a:endParaRPr lang="en-US" b="1" dirty="0">
              <a:solidFill>
                <a:schemeClr val="bg1"/>
              </a:solidFill>
            </a:endParaRPr>
          </a:p>
        </p:txBody>
      </p:sp>
    </p:spTree>
    <p:extLst>
      <p:ext uri="{BB962C8B-B14F-4D97-AF65-F5344CB8AC3E}">
        <p14:creationId xmlns:p14="http://schemas.microsoft.com/office/powerpoint/2010/main" val="52078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randombar(horizontal)">
                                      <p:cBhvr>
                                        <p:cTn id="19" dur="500"/>
                                        <p:tgtEl>
                                          <p:spTgt spid="17"/>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BED8E-7BEE-7C4B-8192-10D839363805}"/>
              </a:ext>
            </a:extLst>
          </p:cNvPr>
          <p:cNvSpPr/>
          <p:nvPr/>
        </p:nvSpPr>
        <p:spPr>
          <a:xfrm>
            <a:off x="-1" y="0"/>
            <a:ext cx="1219200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F2DE7067-9E3E-764E-B6F2-CB16FA8470C1}"/>
              </a:ext>
            </a:extLst>
          </p:cNvPr>
          <p:cNvSpPr txBox="1"/>
          <p:nvPr/>
        </p:nvSpPr>
        <p:spPr>
          <a:xfrm>
            <a:off x="863361" y="849574"/>
            <a:ext cx="2369696" cy="646331"/>
          </a:xfrm>
          <a:prstGeom prst="rect">
            <a:avLst/>
          </a:prstGeom>
          <a:noFill/>
        </p:spPr>
        <p:txBody>
          <a:bodyPr wrap="square" rtlCol="0">
            <a:spAutoFit/>
          </a:bodyPr>
          <a:lstStyle/>
          <a:p>
            <a:r>
              <a:rPr lang="en-US" sz="3600">
                <a:solidFill>
                  <a:schemeClr val="bg1"/>
                </a:solidFill>
                <a:latin typeface="Comic Sans MS" panose="030F0902030302020204" pitchFamily="66" charset="0"/>
              </a:rPr>
              <a:t>Trigger</a:t>
            </a:r>
          </a:p>
        </p:txBody>
      </p:sp>
      <p:sp>
        <p:nvSpPr>
          <p:cNvPr id="6" name="Rectangle 5">
            <a:extLst>
              <a:ext uri="{FF2B5EF4-FFF2-40B4-BE49-F238E27FC236}">
                <a16:creationId xmlns:a16="http://schemas.microsoft.com/office/drawing/2014/main" id="{C313E2B8-5AE4-384A-AC9E-93CD922F7D3E}"/>
              </a:ext>
            </a:extLst>
          </p:cNvPr>
          <p:cNvSpPr/>
          <p:nvPr/>
        </p:nvSpPr>
        <p:spPr>
          <a:xfrm>
            <a:off x="1" y="944380"/>
            <a:ext cx="629587" cy="646331"/>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5AE0EC-5621-624D-84EC-16F1474DB5C1}"/>
              </a:ext>
            </a:extLst>
          </p:cNvPr>
          <p:cNvSpPr/>
          <p:nvPr/>
        </p:nvSpPr>
        <p:spPr>
          <a:xfrm>
            <a:off x="629590" y="1523998"/>
            <a:ext cx="2146268" cy="65315"/>
          </a:xfrm>
          <a:prstGeom prst="rect">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C09290-AC02-8241-BF6C-E47603357F42}"/>
              </a:ext>
            </a:extLst>
          </p:cNvPr>
          <p:cNvSpPr txBox="1"/>
          <p:nvPr/>
        </p:nvSpPr>
        <p:spPr>
          <a:xfrm>
            <a:off x="754903" y="1790091"/>
            <a:ext cx="10064023" cy="409342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600" dirty="0">
                <a:solidFill>
                  <a:schemeClr val="bg1"/>
                </a:solidFill>
              </a:rPr>
              <a:t>Trigger 1 : prevent more than one user from choosing the same hero during a match.</a:t>
            </a:r>
          </a:p>
          <a:p>
            <a:pPr marL="457200" indent="-457200">
              <a:lnSpc>
                <a:spcPct val="150000"/>
              </a:lnSpc>
              <a:buFont typeface="Arial" panose="020B0604020202020204" pitchFamily="34" charset="0"/>
              <a:buChar char="•"/>
            </a:pPr>
            <a:r>
              <a:rPr lang="en-US" altLang="zh-CN" sz="2600" dirty="0">
                <a:solidFill>
                  <a:schemeClr val="bg1"/>
                </a:solidFill>
              </a:rPr>
              <a:t>Trigger 2 : In table 'Player', </a:t>
            </a:r>
            <a:r>
              <a:rPr lang="en-US" altLang="zh-CN" sz="2600" dirty="0" err="1">
                <a:solidFill>
                  <a:schemeClr val="bg1"/>
                </a:solidFill>
              </a:rPr>
              <a:t>kda</a:t>
            </a:r>
            <a:r>
              <a:rPr lang="en-US" altLang="zh-CN" sz="2600" dirty="0">
                <a:solidFill>
                  <a:schemeClr val="bg1"/>
                </a:solidFill>
              </a:rPr>
              <a:t> is a derived attribute, so we write a trigger to compute </a:t>
            </a:r>
            <a:r>
              <a:rPr lang="en-US" altLang="zh-CN" sz="2600" dirty="0" err="1">
                <a:solidFill>
                  <a:schemeClr val="bg1"/>
                </a:solidFill>
              </a:rPr>
              <a:t>kda</a:t>
            </a:r>
            <a:r>
              <a:rPr lang="en-US" altLang="zh-CN" sz="2600" dirty="0">
                <a:solidFill>
                  <a:schemeClr val="bg1"/>
                </a:solidFill>
              </a:rPr>
              <a:t>.</a:t>
            </a:r>
          </a:p>
          <a:p>
            <a:pPr marL="342900" indent="-342900">
              <a:lnSpc>
                <a:spcPct val="150000"/>
              </a:lnSpc>
              <a:buFont typeface="Arial" panose="020B0604020202020204" pitchFamily="34" charset="0"/>
              <a:buChar char="•"/>
            </a:pPr>
            <a:endParaRPr lang="en-US" sz="2800" dirty="0"/>
          </a:p>
          <a:p>
            <a:pPr marL="342900" indent="-342900">
              <a:lnSpc>
                <a:spcPct val="150000"/>
              </a:lnSpc>
              <a:buFont typeface="Arial" panose="020B0604020202020204" pitchFamily="34" charset="0"/>
              <a:buChar char="•"/>
            </a:pPr>
            <a:endParaRPr lang="en-US" sz="2800" dirty="0"/>
          </a:p>
          <a:p>
            <a:pPr marL="342900" indent="-342900">
              <a:buFont typeface="Arial" panose="020B0604020202020204" pitchFamily="34" charset="0"/>
              <a:buChar char="•"/>
            </a:pPr>
            <a:endParaRPr lang="en-US" sz="2000" dirty="0"/>
          </a:p>
        </p:txBody>
      </p:sp>
      <p:pic>
        <p:nvPicPr>
          <p:cNvPr id="3" name="Picture 2">
            <a:extLst>
              <a:ext uri="{FF2B5EF4-FFF2-40B4-BE49-F238E27FC236}">
                <a16:creationId xmlns:a16="http://schemas.microsoft.com/office/drawing/2014/main" id="{C78CEB4F-91CC-0F44-AD4E-33991B04284D}"/>
              </a:ext>
            </a:extLst>
          </p:cNvPr>
          <p:cNvPicPr>
            <a:picLocks noChangeAspect="1"/>
          </p:cNvPicPr>
          <p:nvPr/>
        </p:nvPicPr>
        <p:blipFill>
          <a:blip r:embed="rId2"/>
          <a:stretch>
            <a:fillRect/>
          </a:stretch>
        </p:blipFill>
        <p:spPr>
          <a:xfrm>
            <a:off x="863361" y="4379383"/>
            <a:ext cx="9817100" cy="2197100"/>
          </a:xfrm>
          <a:prstGeom prst="rect">
            <a:avLst/>
          </a:prstGeom>
        </p:spPr>
      </p:pic>
    </p:spTree>
    <p:extLst>
      <p:ext uri="{BB962C8B-B14F-4D97-AF65-F5344CB8AC3E}">
        <p14:creationId xmlns:p14="http://schemas.microsoft.com/office/powerpoint/2010/main" val="3936151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537</Words>
  <Application>Microsoft Macintosh PowerPoint</Application>
  <PresentationFormat>Widescreen</PresentationFormat>
  <Paragraphs>229</Paragraphs>
  <Slides>19</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等线</vt:lpstr>
      <vt:lpstr>Arial</vt:lpstr>
      <vt:lpstr>Calibri</vt:lpstr>
      <vt:lpstr>Calibri Light</vt:lpstr>
      <vt:lpstr>Comic Sans MS</vt:lpstr>
      <vt:lpstr>Georgia</vt:lpstr>
      <vt:lpstr>Times New Roman</vt:lpstr>
      <vt:lpstr>Office Theme</vt:lpstr>
      <vt:lpstr>Dota2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Mulloy</dc:creator>
  <cp:lastModifiedBy>Yao, Xinting</cp:lastModifiedBy>
  <cp:revision>15</cp:revision>
  <dcterms:created xsi:type="dcterms:W3CDTF">2016-06-29T17:12:42Z</dcterms:created>
  <dcterms:modified xsi:type="dcterms:W3CDTF">2018-12-10T17:59:00Z</dcterms:modified>
</cp:coreProperties>
</file>